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sldIdLst>
    <p:sldId id="256" r:id="rId2"/>
    <p:sldId id="257" r:id="rId3"/>
    <p:sldId id="258" r:id="rId4"/>
    <p:sldId id="392" r:id="rId5"/>
    <p:sldId id="322" r:id="rId6"/>
    <p:sldId id="261" r:id="rId7"/>
    <p:sldId id="323" r:id="rId8"/>
    <p:sldId id="262" r:id="rId9"/>
    <p:sldId id="265" r:id="rId10"/>
    <p:sldId id="264" r:id="rId11"/>
    <p:sldId id="274" r:id="rId12"/>
    <p:sldId id="267" r:id="rId13"/>
    <p:sldId id="266" r:id="rId14"/>
    <p:sldId id="268" r:id="rId15"/>
    <p:sldId id="440" r:id="rId16"/>
    <p:sldId id="269" r:id="rId17"/>
    <p:sldId id="270" r:id="rId18"/>
    <p:sldId id="271" r:id="rId19"/>
    <p:sldId id="406" r:id="rId20"/>
    <p:sldId id="43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64" autoAdjust="0"/>
    <p:restoredTop sz="94660"/>
  </p:normalViewPr>
  <p:slideViewPr>
    <p:cSldViewPr snapToGrid="0">
      <p:cViewPr varScale="1">
        <p:scale>
          <a:sx n="107" d="100"/>
          <a:sy n="107" d="100"/>
        </p:scale>
        <p:origin x="122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B85405-BAC4-4752-9393-84F96ABFDE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275475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B85405-BAC4-4752-9393-84F96ABFDE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2324232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B85405-BAC4-4752-9393-84F96ABFDE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69D651-8FAD-41A3-88E7-338A50A5047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971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6B85405-BAC4-4752-9393-84F96ABFDE6C}"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2407233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6B85405-BAC4-4752-9393-84F96ABFDE6C}"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69D651-8FAD-41A3-88E7-338A50A5047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5441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6B85405-BAC4-4752-9393-84F96ABFDE6C}"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1136048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B85405-BAC4-4752-9393-84F96ABFDE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2953177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B85405-BAC4-4752-9393-84F96ABFDE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396289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B85405-BAC4-4752-9393-84F96ABFDE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1037751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B85405-BAC4-4752-9393-84F96ABFDE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346852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B85405-BAC4-4752-9393-84F96ABFDE6C}"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34915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B85405-BAC4-4752-9393-84F96ABFDE6C}" type="datetimeFigureOut">
              <a:rPr lang="en-US" smtClean="0"/>
              <a:t>6/27/2023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414420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B85405-BAC4-4752-9393-84F96ABFDE6C}" type="datetimeFigureOut">
              <a:rPr lang="en-US" smtClean="0"/>
              <a:t>6/27/2023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229235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85405-BAC4-4752-9393-84F96ABFDE6C}" type="datetimeFigureOut">
              <a:rPr lang="en-US" smtClean="0"/>
              <a:t>6/27/2023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261542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B85405-BAC4-4752-9393-84F96ABFDE6C}"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426243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B85405-BAC4-4752-9393-84F96ABFDE6C}"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69D651-8FAD-41A3-88E7-338A50A5047B}" type="slidenum">
              <a:rPr lang="en-US" smtClean="0"/>
              <a:t>‹#›</a:t>
            </a:fld>
            <a:endParaRPr lang="en-US"/>
          </a:p>
        </p:txBody>
      </p:sp>
    </p:spTree>
    <p:extLst>
      <p:ext uri="{BB962C8B-B14F-4D97-AF65-F5344CB8AC3E}">
        <p14:creationId xmlns:p14="http://schemas.microsoft.com/office/powerpoint/2010/main" val="4231440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6B85405-BAC4-4752-9393-84F96ABFDE6C}" type="datetimeFigureOut">
              <a:rPr lang="en-US" smtClean="0"/>
              <a:t>6/27/2023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769D651-8FAD-41A3-88E7-338A50A5047B}" type="slidenum">
              <a:rPr lang="en-US" smtClean="0"/>
              <a:t>‹#›</a:t>
            </a:fld>
            <a:endParaRPr lang="en-US"/>
          </a:p>
        </p:txBody>
      </p:sp>
    </p:spTree>
    <p:extLst>
      <p:ext uri="{BB962C8B-B14F-4D97-AF65-F5344CB8AC3E}">
        <p14:creationId xmlns:p14="http://schemas.microsoft.com/office/powerpoint/2010/main" val="877478024"/>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 id="2147483816" r:id="rId15"/>
    <p:sldLayoutId id="214748381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2905" y="2214389"/>
            <a:ext cx="7002965" cy="2115239"/>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br>
              <a:rPr lang="en-US" sz="4800" dirty="0">
                <a:cs typeface="B Titr" panose="00000700000000000000" pitchFamily="2" charset="-78"/>
              </a:rPr>
            </a:br>
            <a:r>
              <a:rPr lang="fa-IR" sz="4800" dirty="0">
                <a:cs typeface="B Titr" panose="00000700000000000000" pitchFamily="2" charset="-78"/>
              </a:rPr>
              <a:t>مشاوره برای تغییر رفتار سلامت</a:t>
            </a:r>
            <a:br>
              <a:rPr lang="en-US" sz="4800" dirty="0">
                <a:cs typeface="B Titr" panose="00000700000000000000" pitchFamily="2" charset="-78"/>
              </a:rPr>
            </a:br>
            <a:r>
              <a:rPr lang="en-US" dirty="0">
                <a:latin typeface="Aparajita" panose="020B0604020202020204" pitchFamily="34" charset="0"/>
                <a:cs typeface="Aparajita" panose="020B0604020202020204" pitchFamily="34" charset="0"/>
              </a:rPr>
              <a:t>SOC</a:t>
            </a:r>
          </a:p>
        </p:txBody>
      </p:sp>
    </p:spTree>
    <p:extLst>
      <p:ext uri="{BB962C8B-B14F-4D97-AF65-F5344CB8AC3E}">
        <p14:creationId xmlns:p14="http://schemas.microsoft.com/office/powerpoint/2010/main" val="349558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57" y="413078"/>
            <a:ext cx="11534660" cy="691364"/>
          </a:xfrm>
        </p:spPr>
        <p:style>
          <a:lnRef idx="1">
            <a:schemeClr val="accent5"/>
          </a:lnRef>
          <a:fillRef idx="2">
            <a:schemeClr val="accent5"/>
          </a:fillRef>
          <a:effectRef idx="1">
            <a:schemeClr val="accent5"/>
          </a:effectRef>
          <a:fontRef idx="minor">
            <a:schemeClr val="dk1"/>
          </a:fontRef>
        </p:style>
        <p:txBody>
          <a:bodyPr/>
          <a:lstStyle/>
          <a:p>
            <a:pPr algn="r"/>
            <a:r>
              <a:rPr lang="fa-IR" sz="3200" dirty="0">
                <a:cs typeface="B Titr" panose="00000700000000000000" pitchFamily="2" charset="-78"/>
              </a:rPr>
              <a:t>عوامل موثر بر شیوه زندگی:</a:t>
            </a:r>
            <a:endParaRPr lang="en-US" sz="3200" dirty="0">
              <a:cs typeface="B Titr" panose="00000700000000000000" pitchFamily="2" charset="-78"/>
            </a:endParaRPr>
          </a:p>
        </p:txBody>
      </p:sp>
      <p:sp>
        <p:nvSpPr>
          <p:cNvPr id="3" name="Text Placeholder 2"/>
          <p:cNvSpPr>
            <a:spLocks noGrp="1"/>
          </p:cNvSpPr>
          <p:nvPr>
            <p:ph type="body" idx="1"/>
          </p:nvPr>
        </p:nvSpPr>
        <p:spPr>
          <a:xfrm>
            <a:off x="1086375" y="1549668"/>
            <a:ext cx="10679639" cy="4919712"/>
          </a:xfrm>
        </p:spPr>
        <p:txBody>
          <a:bodyPr>
            <a:normAutofit/>
          </a:bodyPr>
          <a:lstStyle/>
          <a:p>
            <a:pPr algn="just" rtl="1"/>
            <a:r>
              <a:rPr lang="fa-IR" sz="2400" b="1" dirty="0">
                <a:solidFill>
                  <a:srgbClr val="C00000"/>
                </a:solidFill>
                <a:cs typeface="B Titr" panose="00000700000000000000" pitchFamily="2" charset="-78"/>
              </a:rPr>
              <a:t>عوامل اجتماعی:</a:t>
            </a:r>
          </a:p>
          <a:p>
            <a:pPr algn="just" rtl="1">
              <a:lnSpc>
                <a:spcPct val="150000"/>
              </a:lnSpc>
            </a:pPr>
            <a:r>
              <a:rPr lang="fa-IR" sz="2400" b="1" dirty="0">
                <a:solidFill>
                  <a:schemeClr val="tx1"/>
                </a:solidFill>
                <a:cs typeface="B Nazanin" panose="00000400000000000000" pitchFamily="2" charset="-78"/>
              </a:rPr>
              <a:t>مانند </a:t>
            </a:r>
            <a:r>
              <a:rPr lang="ar-SA" sz="2400" b="1" dirty="0">
                <a:solidFill>
                  <a:schemeClr val="tx1"/>
                </a:solidFill>
                <a:cs typeface="B Nazanin" panose="00000400000000000000" pitchFamily="2" charset="-78"/>
              </a:rPr>
              <a:t>شرایط فرهنگی، سطح توسعه یافتگی جوامع، شرایط اقتصادی، شرایط محیطی، روابط بین فردی و اجتماعی، قوانین و مقررات و</a:t>
            </a:r>
            <a:r>
              <a:rPr lang="en-US" sz="2400" b="1" dirty="0">
                <a:solidFill>
                  <a:schemeClr val="tx1"/>
                </a:solidFill>
                <a:cs typeface="B Nazanin" panose="00000400000000000000" pitchFamily="2" charset="-78"/>
              </a:rPr>
              <a:t>...</a:t>
            </a:r>
          </a:p>
          <a:p>
            <a:pPr algn="just" rtl="1"/>
            <a:endParaRPr lang="fa-IR" sz="2800" b="1" dirty="0">
              <a:solidFill>
                <a:schemeClr val="tx1"/>
              </a:solidFill>
              <a:cs typeface="B Nazanin" panose="00000400000000000000" pitchFamily="2" charset="-78"/>
            </a:endParaRPr>
          </a:p>
          <a:p>
            <a:pPr algn="just" rtl="1"/>
            <a:r>
              <a:rPr lang="fa-IR" sz="2800" b="1" dirty="0">
                <a:solidFill>
                  <a:srgbClr val="C00000"/>
                </a:solidFill>
                <a:cs typeface="B Titr" panose="00000700000000000000" pitchFamily="2" charset="-78"/>
              </a:rPr>
              <a:t>عوامل فردی:</a:t>
            </a:r>
          </a:p>
          <a:p>
            <a:pPr algn="just" rtl="1">
              <a:lnSpc>
                <a:spcPct val="150000"/>
              </a:lnSpc>
            </a:pPr>
            <a:r>
              <a:rPr lang="fa-IR" sz="2400" b="1" dirty="0">
                <a:solidFill>
                  <a:schemeClr val="tx1"/>
                </a:solidFill>
                <a:cs typeface="B Nazanin" panose="00000400000000000000" pitchFamily="2" charset="-78"/>
              </a:rPr>
              <a:t>مانند </a:t>
            </a:r>
            <a:r>
              <a:rPr lang="ar-SA" sz="2400" b="1" dirty="0">
                <a:solidFill>
                  <a:schemeClr val="tx1"/>
                </a:solidFill>
                <a:cs typeface="B Nazanin" panose="00000400000000000000" pitchFamily="2" charset="-78"/>
              </a:rPr>
              <a:t>مهارت</a:t>
            </a:r>
            <a:r>
              <a:rPr lang="fa-IR" sz="2400" b="1" dirty="0">
                <a:solidFill>
                  <a:schemeClr val="tx1"/>
                </a:solidFill>
                <a:cs typeface="B Nazanin" panose="00000400000000000000" pitchFamily="2" charset="-78"/>
              </a:rPr>
              <a:t>‌</a:t>
            </a:r>
            <a:r>
              <a:rPr lang="ar-SA" sz="2400" b="1" dirty="0">
                <a:solidFill>
                  <a:schemeClr val="tx1"/>
                </a:solidFill>
                <a:cs typeface="B Nazanin" panose="00000400000000000000" pitchFamily="2" charset="-78"/>
              </a:rPr>
              <a:t>ها، دانش، استعداد ژنتیک، میزان خودکارآمدی فرد، عوامل مشوق یا بازدارنده، استرس</a:t>
            </a:r>
            <a:r>
              <a:rPr lang="fa-IR" sz="2400" b="1" dirty="0">
                <a:solidFill>
                  <a:schemeClr val="tx1"/>
                </a:solidFill>
                <a:cs typeface="B Nazanin" panose="00000400000000000000" pitchFamily="2" charset="-78"/>
              </a:rPr>
              <a:t>‌</a:t>
            </a:r>
            <a:r>
              <a:rPr lang="ar-SA" sz="2400" b="1" dirty="0">
                <a:solidFill>
                  <a:schemeClr val="tx1"/>
                </a:solidFill>
                <a:cs typeface="B Nazanin" panose="00000400000000000000" pitchFamily="2" charset="-78"/>
              </a:rPr>
              <a:t>ها، موقعیت اجتماعی اقتصادی و منابع در اختیار، مجاورت و مواجهه فرد با عوامل خطر، میزان انعطاف پذیری و کنترل و</a:t>
            </a:r>
            <a:r>
              <a:rPr lang="en-US" sz="2400" b="1" dirty="0">
                <a:solidFill>
                  <a:schemeClr val="tx1"/>
                </a:solidFill>
                <a:cs typeface="B Nazanin" panose="00000400000000000000" pitchFamily="2" charset="-78"/>
              </a:rPr>
              <a:t>...</a:t>
            </a:r>
          </a:p>
        </p:txBody>
      </p:sp>
    </p:spTree>
    <p:extLst>
      <p:ext uri="{BB962C8B-B14F-4D97-AF65-F5344CB8AC3E}">
        <p14:creationId xmlns:p14="http://schemas.microsoft.com/office/powerpoint/2010/main" val="879224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659" y="154236"/>
            <a:ext cx="11633812" cy="969484"/>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ar-SA" sz="2800" b="1" dirty="0">
                <a:solidFill>
                  <a:schemeClr val="tx1"/>
                </a:solidFill>
                <a:cs typeface="B Titr" panose="00000700000000000000" pitchFamily="2" charset="-78"/>
              </a:rPr>
              <a:t>شیوه زندگی سالم </a:t>
            </a:r>
            <a:r>
              <a:rPr lang="fa-IR" sz="2800" b="1" dirty="0">
                <a:solidFill>
                  <a:schemeClr val="tx1"/>
                </a:solidFill>
                <a:cs typeface="B Titr" panose="00000700000000000000" pitchFamily="2" charset="-78"/>
              </a:rPr>
              <a:t>در</a:t>
            </a:r>
            <a:r>
              <a:rPr lang="ar-SA" sz="2800" b="1" dirty="0">
                <a:solidFill>
                  <a:schemeClr val="tx1"/>
                </a:solidFill>
                <a:cs typeface="B Titr" panose="00000700000000000000" pitchFamily="2" charset="-78"/>
              </a:rPr>
              <a:t> برنامه کشوری س</a:t>
            </a:r>
            <a:r>
              <a:rPr lang="fa-IR" sz="2800" b="1" dirty="0">
                <a:solidFill>
                  <a:schemeClr val="tx1"/>
                </a:solidFill>
                <a:cs typeface="B Titr" panose="00000700000000000000" pitchFamily="2" charset="-78"/>
              </a:rPr>
              <a:t>لا</a:t>
            </a:r>
            <a:r>
              <a:rPr lang="ar-SA" sz="2800" b="1" dirty="0">
                <a:solidFill>
                  <a:schemeClr val="tx1"/>
                </a:solidFill>
                <a:cs typeface="B Titr" panose="00000700000000000000" pitchFamily="2" charset="-78"/>
              </a:rPr>
              <a:t>مت میانسالان</a:t>
            </a:r>
            <a:r>
              <a:rPr lang="fa-IR" sz="2800" b="1" dirty="0">
                <a:solidFill>
                  <a:schemeClr val="tx1"/>
                </a:solidFill>
                <a:cs typeface="B Titr" panose="00000700000000000000" pitchFamily="2" charset="-78"/>
              </a:rPr>
              <a:t>:</a:t>
            </a:r>
            <a:br>
              <a:rPr lang="en-US" sz="3200" b="1" dirty="0">
                <a:solidFill>
                  <a:srgbClr val="FF9999"/>
                </a:solidFill>
                <a:cs typeface="B Nazanin" panose="00000400000000000000" pitchFamily="2" charset="-78"/>
              </a:rPr>
            </a:br>
            <a:endParaRPr lang="en-US" sz="3200" dirty="0">
              <a:cs typeface="B Titr" panose="00000700000000000000" pitchFamily="2" charset="-78"/>
            </a:endParaRPr>
          </a:p>
        </p:txBody>
      </p:sp>
      <p:sp>
        <p:nvSpPr>
          <p:cNvPr id="3" name="Text Placeholder 2"/>
          <p:cNvSpPr>
            <a:spLocks noGrp="1"/>
          </p:cNvSpPr>
          <p:nvPr>
            <p:ph type="body" idx="1"/>
          </p:nvPr>
        </p:nvSpPr>
        <p:spPr>
          <a:xfrm>
            <a:off x="1148575" y="1344059"/>
            <a:ext cx="10826759" cy="4482584"/>
          </a:xfrm>
        </p:spPr>
        <p:txBody>
          <a:bodyPr>
            <a:normAutofit/>
          </a:bodyPr>
          <a:lstStyle/>
          <a:p>
            <a:pPr algn="r" rtl="1"/>
            <a:r>
              <a:rPr lang="ar-SA" sz="2400" dirty="0">
                <a:solidFill>
                  <a:schemeClr val="accent1">
                    <a:lumMod val="20000"/>
                    <a:lumOff val="80000"/>
                  </a:schemeClr>
                </a:solidFill>
                <a:cs typeface="B Nazanin" panose="00000400000000000000" pitchFamily="2" charset="-78"/>
              </a:rPr>
              <a:t> </a:t>
            </a:r>
            <a:endParaRPr lang="fa-IR" sz="2400" dirty="0">
              <a:solidFill>
                <a:schemeClr val="accent1">
                  <a:lumMod val="20000"/>
                  <a:lumOff val="80000"/>
                </a:schemeClr>
              </a:solidFill>
              <a:cs typeface="B Nazanin" panose="00000400000000000000" pitchFamily="2" charset="-78"/>
            </a:endParaRPr>
          </a:p>
          <a:p>
            <a:pPr algn="r" rtl="1"/>
            <a:r>
              <a:rPr lang="ar-SA" sz="2800" dirty="0">
                <a:solidFill>
                  <a:schemeClr val="tx1"/>
                </a:solidFill>
                <a:cs typeface="B Nazanin" panose="00000400000000000000" pitchFamily="2" charset="-78"/>
              </a:rPr>
              <a:t>داشتن تغذیه مناسب، ورزش و فعالیت جسمانی، ترک مصرف دخانیات، الکل و مواد روانگردان، انجام به موقع مراقبت</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های بهداشتی</a:t>
            </a:r>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519671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43" y="110169"/>
            <a:ext cx="11607210" cy="716096"/>
          </a:xfrm>
        </p:spPr>
        <p:style>
          <a:lnRef idx="1">
            <a:schemeClr val="accent5"/>
          </a:lnRef>
          <a:fillRef idx="2">
            <a:schemeClr val="accent5"/>
          </a:fillRef>
          <a:effectRef idx="1">
            <a:schemeClr val="accent5"/>
          </a:effectRef>
          <a:fontRef idx="minor">
            <a:schemeClr val="dk1"/>
          </a:fontRef>
        </p:style>
        <p:txBody>
          <a:bodyPr/>
          <a:lstStyle/>
          <a:p>
            <a:pPr algn="r"/>
            <a:r>
              <a:rPr lang="fa-IR" sz="3200" dirty="0">
                <a:cs typeface="B Titr" panose="00000700000000000000" pitchFamily="2" charset="-78"/>
              </a:rPr>
              <a:t>رفتار:</a:t>
            </a:r>
            <a:endParaRPr lang="en-US" sz="3200" dirty="0">
              <a:cs typeface="B Titr" panose="00000700000000000000" pitchFamily="2" charset="-78"/>
            </a:endParaRPr>
          </a:p>
        </p:txBody>
      </p:sp>
      <p:sp>
        <p:nvSpPr>
          <p:cNvPr id="5" name="Text Placeholder 4"/>
          <p:cNvSpPr>
            <a:spLocks noGrp="1"/>
          </p:cNvSpPr>
          <p:nvPr>
            <p:ph type="body" idx="1"/>
          </p:nvPr>
        </p:nvSpPr>
        <p:spPr>
          <a:xfrm>
            <a:off x="837282" y="1641513"/>
            <a:ext cx="11149070" cy="4792740"/>
          </a:xfrm>
        </p:spPr>
        <p:txBody>
          <a:bodyPr>
            <a:normAutofit/>
          </a:bodyPr>
          <a:lstStyle/>
          <a:p>
            <a:pPr algn="just" rtl="1">
              <a:lnSpc>
                <a:spcPct val="170000"/>
              </a:lnSpc>
            </a:pPr>
            <a:r>
              <a:rPr lang="ar-SA" sz="2800" dirty="0">
                <a:solidFill>
                  <a:schemeClr val="tx1"/>
                </a:solidFill>
                <a:cs typeface="B Nazanin" panose="00000400000000000000" pitchFamily="2" charset="-78"/>
              </a:rPr>
              <a:t>هرگونه</a:t>
            </a:r>
            <a:r>
              <a:rPr lang="ar-SA" sz="2800" dirty="0">
                <a:solidFill>
                  <a:schemeClr val="accent1">
                    <a:lumMod val="20000"/>
                    <a:lumOff val="80000"/>
                  </a:schemeClr>
                </a:solidFill>
                <a:cs typeface="B Nazanin" panose="00000400000000000000" pitchFamily="2" charset="-78"/>
              </a:rPr>
              <a:t> </a:t>
            </a:r>
            <a:r>
              <a:rPr lang="ar-SA" sz="2800" b="1" dirty="0">
                <a:solidFill>
                  <a:srgbClr val="00B050"/>
                </a:solidFill>
                <a:cs typeface="B Nazanin" panose="00000400000000000000" pitchFamily="2" charset="-78"/>
              </a:rPr>
              <a:t>کنشی که فرد در پاسخ به یک موقعیت یا محرک </a:t>
            </a:r>
            <a:r>
              <a:rPr lang="ar-SA" sz="2800" dirty="0">
                <a:solidFill>
                  <a:schemeClr val="tx1"/>
                </a:solidFill>
                <a:cs typeface="B Nazanin" panose="00000400000000000000" pitchFamily="2" charset="-78"/>
              </a:rPr>
              <a:t>به خصوص در رابطه با خود، دیگران و محیط اطراف از خود نشان می</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دهد و بدین وسیله خود را در دنیای بیرونی هدایت می‌کند، رفتار نام دارد.</a:t>
            </a:r>
            <a:endParaRPr lang="fa-IR" sz="2800" dirty="0">
              <a:solidFill>
                <a:schemeClr val="tx1"/>
              </a:solidFill>
              <a:cs typeface="B Nazanin" panose="00000400000000000000" pitchFamily="2" charset="-78"/>
            </a:endParaRPr>
          </a:p>
          <a:p>
            <a:pPr algn="just" rtl="1">
              <a:lnSpc>
                <a:spcPct val="170000"/>
              </a:lnSpc>
            </a:pPr>
            <a:r>
              <a:rPr lang="ar-SA" sz="2800" dirty="0">
                <a:solidFill>
                  <a:schemeClr val="accent1">
                    <a:lumMod val="20000"/>
                    <a:lumOff val="80000"/>
                  </a:schemeClr>
                </a:solidFill>
                <a:cs typeface="B Nazanin" panose="00000400000000000000" pitchFamily="2" charset="-78"/>
              </a:rPr>
              <a:t> </a:t>
            </a:r>
            <a:r>
              <a:rPr lang="ar-SA" sz="2800" dirty="0">
                <a:solidFill>
                  <a:schemeClr val="tx1"/>
                </a:solidFill>
                <a:cs typeface="B Nazanin" panose="00000400000000000000" pitchFamily="2" charset="-78"/>
              </a:rPr>
              <a:t>رفتار پاسخی است که فرد به محرک</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ها یا موقعیت</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های مختلف می</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دهد تا در دنیای بیرون عملکرد داشته باشد. </a:t>
            </a:r>
            <a:r>
              <a:rPr lang="fa-IR" sz="2800" dirty="0">
                <a:solidFill>
                  <a:srgbClr val="00B050"/>
                </a:solidFill>
                <a:cs typeface="B Nazanin" panose="00000400000000000000" pitchFamily="2" charset="-78"/>
              </a:rPr>
              <a:t>رفتار اعمال فرد را در برمی‌گیرد. </a:t>
            </a:r>
            <a:r>
              <a:rPr lang="fa-IR" sz="2800" dirty="0">
                <a:solidFill>
                  <a:schemeClr val="tx1"/>
                </a:solidFill>
                <a:cs typeface="B Nazanin" panose="00000400000000000000" pitchFamily="2" charset="-78"/>
              </a:rPr>
              <a:t>رفتار فرد بر محیط اطراف تاثیر می‌گذارد و قابل اندازه‌گیری است و می تواند توسط خود فرد ( پنهان) یا دیگران( آشکار) مشاهده شود.</a:t>
            </a:r>
          </a:p>
        </p:txBody>
      </p:sp>
      <p:pic>
        <p:nvPicPr>
          <p:cNvPr id="3" name="Picture 2"/>
          <p:cNvPicPr>
            <a:picLocks noChangeAspect="1"/>
          </p:cNvPicPr>
          <p:nvPr/>
        </p:nvPicPr>
        <p:blipFill>
          <a:blip r:embed="rId2"/>
          <a:stretch>
            <a:fillRect/>
          </a:stretch>
        </p:blipFill>
        <p:spPr>
          <a:xfrm>
            <a:off x="535526" y="1055375"/>
            <a:ext cx="2846651" cy="4376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43657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121186"/>
            <a:ext cx="11218261" cy="694062"/>
          </a:xfrm>
        </p:spPr>
        <p:style>
          <a:lnRef idx="1">
            <a:schemeClr val="accent5"/>
          </a:lnRef>
          <a:fillRef idx="2">
            <a:schemeClr val="accent5"/>
          </a:fillRef>
          <a:effectRef idx="1">
            <a:schemeClr val="accent5"/>
          </a:effectRef>
          <a:fontRef idx="minor">
            <a:schemeClr val="dk1"/>
          </a:fontRef>
        </p:style>
        <p:txBody>
          <a:bodyPr/>
          <a:lstStyle/>
          <a:p>
            <a:pPr algn="r"/>
            <a:r>
              <a:rPr lang="fa-IR" sz="3200" dirty="0">
                <a:cs typeface="B Titr" panose="00000700000000000000" pitchFamily="2" charset="-78"/>
              </a:rPr>
              <a:t>رفتار – ادامه</a:t>
            </a:r>
            <a:r>
              <a:rPr lang="fa-IR" sz="3200" dirty="0">
                <a:cs typeface="B Nazanin" panose="00000400000000000000" pitchFamily="2" charset="-78"/>
              </a:rPr>
              <a:t>:</a:t>
            </a:r>
            <a:endParaRPr lang="en-US" sz="3200" dirty="0">
              <a:cs typeface="B Nazanin" panose="00000400000000000000" pitchFamily="2" charset="-78"/>
            </a:endParaRPr>
          </a:p>
        </p:txBody>
      </p:sp>
      <p:sp>
        <p:nvSpPr>
          <p:cNvPr id="5" name="Text Placeholder 4"/>
          <p:cNvSpPr>
            <a:spLocks noGrp="1"/>
          </p:cNvSpPr>
          <p:nvPr>
            <p:ph type="body" idx="1"/>
          </p:nvPr>
        </p:nvSpPr>
        <p:spPr>
          <a:xfrm>
            <a:off x="264404" y="953543"/>
            <a:ext cx="11611777" cy="2743741"/>
          </a:xfrm>
        </p:spPr>
        <p:txBody>
          <a:bodyPr>
            <a:noAutofit/>
          </a:bodyPr>
          <a:lstStyle/>
          <a:p>
            <a:pPr algn="r" rtl="1">
              <a:lnSpc>
                <a:spcPct val="150000"/>
              </a:lnSpc>
            </a:pPr>
            <a:r>
              <a:rPr lang="fa-IR" sz="2800" b="1" dirty="0">
                <a:solidFill>
                  <a:schemeClr val="tx1"/>
                </a:solidFill>
                <a:cs typeface="B Nazanin" panose="00000400000000000000" pitchFamily="2" charset="-78"/>
              </a:rPr>
              <a:t>برای انجام یک رفتار فرد باید ابتدا </a:t>
            </a:r>
            <a:r>
              <a:rPr lang="fa-IR" sz="2800" b="1" u="sng" dirty="0">
                <a:solidFill>
                  <a:srgbClr val="00B050"/>
                </a:solidFill>
                <a:cs typeface="B Nazanin" panose="00000400000000000000" pitchFamily="2" charset="-78"/>
              </a:rPr>
              <a:t>دانش</a:t>
            </a:r>
            <a:r>
              <a:rPr lang="fa-IR" sz="2800" b="1" dirty="0">
                <a:solidFill>
                  <a:srgbClr val="00B050"/>
                </a:solidFill>
                <a:cs typeface="B Nazanin" panose="00000400000000000000" pitchFamily="2" charset="-78"/>
              </a:rPr>
              <a:t> </a:t>
            </a:r>
            <a:r>
              <a:rPr lang="fa-IR" sz="2800" b="1" dirty="0">
                <a:solidFill>
                  <a:schemeClr val="tx1"/>
                </a:solidFill>
                <a:cs typeface="B Nazanin" panose="00000400000000000000" pitchFamily="2" charset="-78"/>
              </a:rPr>
              <a:t>کافی کسب کرده و نسبت به آن </a:t>
            </a:r>
            <a:r>
              <a:rPr lang="fa-IR" sz="2800" b="1" u="sng" dirty="0">
                <a:solidFill>
                  <a:srgbClr val="00B050"/>
                </a:solidFill>
                <a:cs typeface="B Nazanin" panose="00000400000000000000" pitchFamily="2" charset="-78"/>
              </a:rPr>
              <a:t>نگرش</a:t>
            </a:r>
            <a:r>
              <a:rPr lang="fa-IR" sz="2800" b="1" dirty="0">
                <a:solidFill>
                  <a:srgbClr val="00B050"/>
                </a:solidFill>
                <a:cs typeface="B Nazanin" panose="00000400000000000000" pitchFamily="2" charset="-78"/>
              </a:rPr>
              <a:t> </a:t>
            </a:r>
            <a:r>
              <a:rPr lang="fa-IR" sz="2800" b="1" dirty="0">
                <a:solidFill>
                  <a:schemeClr val="tx1"/>
                </a:solidFill>
                <a:cs typeface="B Nazanin" panose="00000400000000000000" pitchFamily="2" charset="-78"/>
              </a:rPr>
              <a:t>پیدا کرده ‌باشد. سپس برای انجام آن</a:t>
            </a:r>
            <a:r>
              <a:rPr lang="fa-IR" sz="2800" b="1" u="sng" dirty="0">
                <a:solidFill>
                  <a:schemeClr val="tx1"/>
                </a:solidFill>
                <a:cs typeface="B Nazanin" panose="00000400000000000000" pitchFamily="2" charset="-78"/>
              </a:rPr>
              <a:t> </a:t>
            </a:r>
            <a:r>
              <a:rPr lang="fa-IR" sz="2800" b="1" u="sng" dirty="0">
                <a:solidFill>
                  <a:srgbClr val="00B050"/>
                </a:solidFill>
                <a:cs typeface="B Nazanin" panose="00000400000000000000" pitchFamily="2" charset="-78"/>
              </a:rPr>
              <a:t>قصد </a:t>
            </a:r>
            <a:r>
              <a:rPr lang="fa-IR" sz="2800" b="1" dirty="0">
                <a:solidFill>
                  <a:schemeClr val="tx1"/>
                </a:solidFill>
                <a:cs typeface="B Nazanin" panose="00000400000000000000" pitchFamily="2" charset="-78"/>
              </a:rPr>
              <a:t>کرده و در نهایت آن رفتار خاص را </a:t>
            </a:r>
            <a:r>
              <a:rPr lang="fa-IR" sz="2800" b="1" u="sng" dirty="0">
                <a:solidFill>
                  <a:srgbClr val="00B050"/>
                </a:solidFill>
                <a:cs typeface="B Nazanin" panose="00000400000000000000" pitchFamily="2" charset="-78"/>
              </a:rPr>
              <a:t>انجام</a:t>
            </a:r>
            <a:r>
              <a:rPr lang="fa-IR" sz="2800" b="1" dirty="0">
                <a:solidFill>
                  <a:srgbClr val="FF9999"/>
                </a:solidFill>
                <a:cs typeface="B Nazanin" panose="00000400000000000000" pitchFamily="2" charset="-78"/>
              </a:rPr>
              <a:t> </a:t>
            </a:r>
            <a:r>
              <a:rPr lang="fa-IR" sz="2800" b="1" dirty="0">
                <a:solidFill>
                  <a:schemeClr val="tx1"/>
                </a:solidFill>
                <a:cs typeface="B Nazanin" panose="00000400000000000000" pitchFamily="2" charset="-78"/>
              </a:rPr>
              <a:t>دهد. </a:t>
            </a:r>
          </a:p>
          <a:p>
            <a:pPr algn="r" rtl="1">
              <a:lnSpc>
                <a:spcPct val="150000"/>
              </a:lnSpc>
            </a:pPr>
            <a:endParaRPr lang="fa-IR" sz="2800" b="1" dirty="0">
              <a:solidFill>
                <a:schemeClr val="tx1"/>
              </a:solidFill>
              <a:cs typeface="B Nazanin" panose="00000400000000000000" pitchFamily="2" charset="-78"/>
            </a:endParaRPr>
          </a:p>
          <a:p>
            <a:pPr algn="r" rtl="1">
              <a:lnSpc>
                <a:spcPct val="150000"/>
              </a:lnSpc>
            </a:pPr>
            <a:r>
              <a:rPr lang="fa-IR" sz="2800" b="1" dirty="0">
                <a:solidFill>
                  <a:schemeClr val="tx1"/>
                </a:solidFill>
                <a:cs typeface="B Nazanin" panose="00000400000000000000" pitchFamily="2" charset="-78"/>
              </a:rPr>
              <a:t>نگرش :                                                                                         قصد:</a:t>
            </a:r>
            <a:endParaRPr lang="en-US" sz="2800" b="1" dirty="0">
              <a:solidFill>
                <a:schemeClr val="tx1"/>
              </a:solidFill>
              <a:cs typeface="B Nazanin" panose="00000400000000000000" pitchFamily="2" charset="-78"/>
            </a:endParaRPr>
          </a:p>
        </p:txBody>
      </p:sp>
      <p:sp>
        <p:nvSpPr>
          <p:cNvPr id="4" name="Text Placeholder 4"/>
          <p:cNvSpPr txBox="1">
            <a:spLocks/>
          </p:cNvSpPr>
          <p:nvPr/>
        </p:nvSpPr>
        <p:spPr>
          <a:xfrm>
            <a:off x="657921" y="4475783"/>
            <a:ext cx="11218261" cy="1252804"/>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800" b="1" dirty="0">
                <a:solidFill>
                  <a:schemeClr val="tx1"/>
                </a:solidFill>
                <a:cs typeface="B Nazanin" panose="00000400000000000000" pitchFamily="2" charset="-78"/>
              </a:rPr>
              <a:t>عوامل ژنتیکی، هورمونی، شناختی رفتاری، اجتماعی، اقتصادی، سیاسی- قانونی، محیطی (فیزیکی و زیست محیطی)</a:t>
            </a:r>
            <a:endParaRPr lang="en-US" sz="2800" b="1" dirty="0">
              <a:solidFill>
                <a:schemeClr val="tx1"/>
              </a:solidFill>
              <a:cs typeface="B Nazanin" panose="00000400000000000000" pitchFamily="2" charset="-78"/>
            </a:endParaRPr>
          </a:p>
        </p:txBody>
      </p:sp>
      <p:sp>
        <p:nvSpPr>
          <p:cNvPr id="6" name="Title 1"/>
          <p:cNvSpPr txBox="1">
            <a:spLocks/>
          </p:cNvSpPr>
          <p:nvPr/>
        </p:nvSpPr>
        <p:spPr>
          <a:xfrm>
            <a:off x="675384" y="3822852"/>
            <a:ext cx="11200799" cy="527363"/>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lvl1pPr algn="l" defTabSz="457200" rtl="0" eaLnBrk="1" latinLnBrk="0" hangingPunct="1">
              <a:spcBef>
                <a:spcPct val="0"/>
              </a:spcBef>
              <a:buNone/>
              <a:defRPr sz="4000" b="0" i="0" kern="1200" cap="none">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a-IR" sz="2800" dirty="0">
                <a:solidFill>
                  <a:schemeClr val="tx1"/>
                </a:solidFill>
                <a:cs typeface="B Titr" panose="00000700000000000000" pitchFamily="2" charset="-78"/>
              </a:rPr>
              <a:t>عوامل موثر بر رفتار:</a:t>
            </a:r>
            <a:endParaRPr lang="en-US" sz="2800" dirty="0">
              <a:solidFill>
                <a:schemeClr val="tx1"/>
              </a:solidFill>
              <a:cs typeface="B Titr" panose="00000700000000000000" pitchFamily="2" charset="-78"/>
            </a:endParaRPr>
          </a:p>
        </p:txBody>
      </p:sp>
      <p:pic>
        <p:nvPicPr>
          <p:cNvPr id="3" name="Picture 2"/>
          <p:cNvPicPr>
            <a:picLocks noChangeAspect="1"/>
          </p:cNvPicPr>
          <p:nvPr/>
        </p:nvPicPr>
        <p:blipFill>
          <a:blip r:embed="rId2"/>
          <a:stretch>
            <a:fillRect/>
          </a:stretch>
        </p:blipFill>
        <p:spPr>
          <a:xfrm>
            <a:off x="9251703" y="3346076"/>
            <a:ext cx="1325940" cy="3384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3"/>
          <a:stretch>
            <a:fillRect/>
          </a:stretch>
        </p:blipFill>
        <p:spPr>
          <a:xfrm>
            <a:off x="1918044" y="3346076"/>
            <a:ext cx="1314477" cy="3347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9" name="Straight Connector 8"/>
          <p:cNvCxnSpPr/>
          <p:nvPr/>
        </p:nvCxnSpPr>
        <p:spPr>
          <a:xfrm>
            <a:off x="657922" y="5866883"/>
            <a:ext cx="10211024" cy="46649"/>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11434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89" y="219634"/>
            <a:ext cx="11458222" cy="691364"/>
          </a:xfrm>
        </p:spPr>
        <p:style>
          <a:lnRef idx="1">
            <a:schemeClr val="accent5"/>
          </a:lnRef>
          <a:fillRef idx="2">
            <a:schemeClr val="accent5"/>
          </a:fillRef>
          <a:effectRef idx="1">
            <a:schemeClr val="accent5"/>
          </a:effectRef>
          <a:fontRef idx="minor">
            <a:schemeClr val="dk1"/>
          </a:fontRef>
        </p:style>
        <p:txBody>
          <a:bodyPr/>
          <a:lstStyle/>
          <a:p>
            <a:pPr algn="r"/>
            <a:r>
              <a:rPr lang="fa-IR" sz="3200" dirty="0">
                <a:cs typeface="B Titr" panose="00000700000000000000" pitchFamily="2" charset="-78"/>
              </a:rPr>
              <a:t>تغییر رفتار:</a:t>
            </a:r>
            <a:endParaRPr lang="en-US" sz="3200" dirty="0">
              <a:cs typeface="B Titr" panose="00000700000000000000" pitchFamily="2" charset="-78"/>
            </a:endParaRPr>
          </a:p>
        </p:txBody>
      </p:sp>
      <p:sp>
        <p:nvSpPr>
          <p:cNvPr id="5" name="Text Placeholder 4"/>
          <p:cNvSpPr>
            <a:spLocks noGrp="1"/>
          </p:cNvSpPr>
          <p:nvPr>
            <p:ph type="body" idx="1"/>
          </p:nvPr>
        </p:nvSpPr>
        <p:spPr>
          <a:xfrm>
            <a:off x="519289" y="1332090"/>
            <a:ext cx="11458222" cy="4715420"/>
          </a:xfrm>
        </p:spPr>
        <p:txBody>
          <a:bodyPr>
            <a:noAutofit/>
          </a:bodyPr>
          <a:lstStyle/>
          <a:p>
            <a:pPr algn="just" rtl="1"/>
            <a:r>
              <a:rPr lang="fa-IR" sz="2800" dirty="0">
                <a:solidFill>
                  <a:schemeClr val="tx1"/>
                </a:solidFill>
                <a:cs typeface="B Nazanin" panose="00000400000000000000" pitchFamily="2" charset="-78"/>
              </a:rPr>
              <a:t>تغییر سبک زندگی در دهه‌های اخیر، شهر نشینی و صنعتی شدن به تهدید جدی برای تغییر الگوی رفتاری و اصلاح سبک زندگی و در نتیجه به یکی از دغدغه های اصلی همه افراد از جمله برنامه ریزان و سیاستگذاران سلامت و چالشی اساسی برای دولت‌ها و جوامع انسانی تبدیل شده است.</a:t>
            </a:r>
          </a:p>
          <a:p>
            <a:pPr algn="just" rtl="1"/>
            <a:endParaRPr lang="fa-IR" sz="2800" dirty="0">
              <a:solidFill>
                <a:schemeClr val="tx1"/>
              </a:solidFill>
              <a:cs typeface="B Nazanin" panose="00000400000000000000" pitchFamily="2" charset="-78"/>
            </a:endParaRPr>
          </a:p>
          <a:p>
            <a:pPr algn="just" rtl="1"/>
            <a:endParaRPr lang="fa-IR" sz="2800" dirty="0">
              <a:solidFill>
                <a:schemeClr val="accent1">
                  <a:lumMod val="20000"/>
                  <a:lumOff val="80000"/>
                </a:schemeClr>
              </a:solidFill>
              <a:cs typeface="B Nazanin" panose="00000400000000000000" pitchFamily="2" charset="-78"/>
            </a:endParaRPr>
          </a:p>
          <a:p>
            <a:pPr algn="just" rtl="1"/>
            <a:r>
              <a:rPr lang="fa-IR" sz="2800" dirty="0">
                <a:solidFill>
                  <a:schemeClr val="tx1"/>
                </a:solidFill>
                <a:cs typeface="B Nazanin" panose="00000400000000000000" pitchFamily="2" charset="-78"/>
              </a:rPr>
              <a:t>تغییر رفتار، فرایندی است که طی آن فرد </a:t>
            </a:r>
            <a:r>
              <a:rPr lang="fa-IR" sz="2800" dirty="0">
                <a:solidFill>
                  <a:srgbClr val="00B050"/>
                </a:solidFill>
                <a:cs typeface="B Nazanin" panose="00000400000000000000" pitchFamily="2" charset="-78"/>
              </a:rPr>
              <a:t>نگرش، عقاید، ادراکات و احساسات </a:t>
            </a:r>
            <a:r>
              <a:rPr lang="fa-IR" sz="2800" dirty="0">
                <a:solidFill>
                  <a:schemeClr val="tx1"/>
                </a:solidFill>
                <a:cs typeface="B Nazanin" panose="00000400000000000000" pitchFamily="2" charset="-78"/>
              </a:rPr>
              <a:t>خود را جهت در پیش‌گرفتن </a:t>
            </a:r>
            <a:r>
              <a:rPr lang="fa-IR" sz="2800" dirty="0">
                <a:solidFill>
                  <a:srgbClr val="00B050"/>
                </a:solidFill>
                <a:cs typeface="B Nazanin" panose="00000400000000000000" pitchFamily="2" charset="-78"/>
              </a:rPr>
              <a:t>رفتاری جدید </a:t>
            </a:r>
            <a:r>
              <a:rPr lang="fa-IR" sz="2800" dirty="0">
                <a:solidFill>
                  <a:schemeClr val="tx1"/>
                </a:solidFill>
                <a:cs typeface="B Nazanin" panose="00000400000000000000" pitchFamily="2" charset="-78"/>
              </a:rPr>
              <a:t>تامین می‌کند و رفتار جدید را برای تامین سلامت جسم و روان خود جایگزین رفتار قبلی می‌نماید</a:t>
            </a:r>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009121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33" y="214489"/>
            <a:ext cx="11661423" cy="632178"/>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fa-IR" sz="3200" dirty="0">
                <a:cs typeface="B Titr" panose="00000700000000000000" pitchFamily="2" charset="-78"/>
              </a:rPr>
              <a:t>تغییر رفتار- ادامه:</a:t>
            </a:r>
            <a:endParaRPr lang="en-US" sz="3200" dirty="0">
              <a:cs typeface="B Titr" panose="00000700000000000000" pitchFamily="2" charset="-78"/>
            </a:endParaRPr>
          </a:p>
        </p:txBody>
      </p:sp>
      <p:sp>
        <p:nvSpPr>
          <p:cNvPr id="7" name="Title 1"/>
          <p:cNvSpPr txBox="1">
            <a:spLocks/>
          </p:cNvSpPr>
          <p:nvPr/>
        </p:nvSpPr>
        <p:spPr>
          <a:xfrm>
            <a:off x="8744198" y="1028156"/>
            <a:ext cx="3447802" cy="469166"/>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b="0" i="0" kern="1200" cap="none">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a-IR" sz="2400" dirty="0">
                <a:cs typeface="B Nazanin" panose="00000400000000000000" pitchFamily="2" charset="-78"/>
              </a:rPr>
              <a:t> </a:t>
            </a:r>
            <a:r>
              <a:rPr lang="fa-IR" sz="2400" dirty="0">
                <a:cs typeface="B Titr" panose="00000700000000000000" pitchFamily="2" charset="-78"/>
              </a:rPr>
              <a:t>شرای</a:t>
            </a:r>
            <a:r>
              <a:rPr lang="fa-IR" sz="2400" dirty="0">
                <a:solidFill>
                  <a:schemeClr val="tx1"/>
                </a:solidFill>
                <a:cs typeface="B Titr" panose="00000700000000000000" pitchFamily="2" charset="-78"/>
              </a:rPr>
              <a:t>ط لازم برای تغییر رفتار:</a:t>
            </a:r>
            <a:endParaRPr lang="en-US" sz="2400" dirty="0">
              <a:solidFill>
                <a:schemeClr val="tx1"/>
              </a:solidFill>
              <a:cs typeface="B Titr" panose="00000700000000000000" pitchFamily="2" charset="-78"/>
            </a:endParaRPr>
          </a:p>
        </p:txBody>
      </p:sp>
      <p:sp>
        <p:nvSpPr>
          <p:cNvPr id="9" name="Text Placeholder 4"/>
          <p:cNvSpPr txBox="1">
            <a:spLocks/>
          </p:cNvSpPr>
          <p:nvPr/>
        </p:nvSpPr>
        <p:spPr>
          <a:xfrm>
            <a:off x="575733" y="1678811"/>
            <a:ext cx="11458223" cy="1836169"/>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400" dirty="0">
                <a:solidFill>
                  <a:srgbClr val="00B050"/>
                </a:solidFill>
                <a:cs typeface="B Titr" panose="00000700000000000000" pitchFamily="2" charset="-78"/>
              </a:rPr>
              <a:t> وجود محرک:</a:t>
            </a:r>
          </a:p>
          <a:p>
            <a:pPr algn="just" rtl="1"/>
            <a:r>
              <a:rPr lang="fa-IR" sz="2800" dirty="0">
                <a:solidFill>
                  <a:schemeClr val="tx1"/>
                </a:solidFill>
                <a:cs typeface="B Nazanin" panose="00000400000000000000" pitchFamily="2" charset="-78"/>
              </a:rPr>
              <a:t> (واکنش به محرک، ارزیابی محرک، سنجش امکان تغییر رفتار، برنامه ریزی برای تغییر و زمان بندی)</a:t>
            </a:r>
            <a:endParaRPr lang="en-US" sz="2800" dirty="0">
              <a:solidFill>
                <a:schemeClr val="tx1"/>
              </a:solidFill>
              <a:cs typeface="B Nazanin" panose="00000400000000000000" pitchFamily="2" charset="-78"/>
            </a:endParaRPr>
          </a:p>
        </p:txBody>
      </p:sp>
      <p:sp>
        <p:nvSpPr>
          <p:cNvPr id="10" name="Text Placeholder 4"/>
          <p:cNvSpPr txBox="1">
            <a:spLocks/>
          </p:cNvSpPr>
          <p:nvPr/>
        </p:nvSpPr>
        <p:spPr>
          <a:xfrm>
            <a:off x="2304531" y="4720939"/>
            <a:ext cx="8294084" cy="912767"/>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ctr" rtl="1"/>
            <a:r>
              <a:rPr lang="fa-IR" sz="2400" b="1" dirty="0">
                <a:solidFill>
                  <a:srgbClr val="C00000"/>
                </a:solidFill>
                <a:cs typeface="B Nazanin" panose="00000400000000000000" pitchFamily="2" charset="-78"/>
              </a:rPr>
              <a:t>کمتر از 20 %افراد تمایل دارند رفتار خود را تغییر دهند مگر آنکه</a:t>
            </a:r>
          </a:p>
          <a:p>
            <a:pPr algn="ctr" rtl="1"/>
            <a:r>
              <a:rPr lang="fa-IR" sz="2400" b="1" dirty="0">
                <a:solidFill>
                  <a:srgbClr val="C00000"/>
                </a:solidFill>
                <a:cs typeface="B Nazanin" panose="00000400000000000000" pitchFamily="2" charset="-78"/>
              </a:rPr>
              <a:t> شرایط، لوازم و ابزارهای مناسب و موثر وجود داشته باشد. </a:t>
            </a:r>
            <a:endParaRPr lang="en-US" sz="2400" b="1" dirty="0">
              <a:solidFill>
                <a:srgbClr val="C00000"/>
              </a:solidFill>
              <a:cs typeface="B Nazanin" panose="00000400000000000000" pitchFamily="2" charset="-78"/>
            </a:endParaRPr>
          </a:p>
        </p:txBody>
      </p:sp>
    </p:spTree>
    <p:extLst>
      <p:ext uri="{BB962C8B-B14F-4D97-AF65-F5344CB8AC3E}">
        <p14:creationId xmlns:p14="http://schemas.microsoft.com/office/powerpoint/2010/main" val="3566873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540" y="220338"/>
            <a:ext cx="11655846" cy="666408"/>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fa-IR" sz="2800" dirty="0">
                <a:cs typeface="B Titr" panose="00000700000000000000" pitchFamily="2" charset="-78"/>
              </a:rPr>
              <a:t>چارچوب تغییر رفتار:</a:t>
            </a:r>
            <a:endParaRPr lang="en-US" sz="2800" dirty="0">
              <a:cs typeface="B Titr" panose="00000700000000000000" pitchFamily="2" charset="-78"/>
            </a:endParaRPr>
          </a:p>
        </p:txBody>
      </p:sp>
      <p:sp>
        <p:nvSpPr>
          <p:cNvPr id="9" name="Text Placeholder 4"/>
          <p:cNvSpPr txBox="1">
            <a:spLocks/>
          </p:cNvSpPr>
          <p:nvPr/>
        </p:nvSpPr>
        <p:spPr>
          <a:xfrm>
            <a:off x="1575411" y="1107254"/>
            <a:ext cx="10432975" cy="115029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800" b="1" dirty="0">
                <a:solidFill>
                  <a:srgbClr val="C00000"/>
                </a:solidFill>
                <a:cs typeface="B Nazanin" panose="00000400000000000000" pitchFamily="2" charset="-78"/>
              </a:rPr>
              <a:t>فلسفه: </a:t>
            </a:r>
            <a:r>
              <a:rPr lang="fa-IR" sz="2800" dirty="0">
                <a:solidFill>
                  <a:schemeClr val="tx1"/>
                </a:solidFill>
                <a:cs typeface="B Nazanin" panose="00000400000000000000" pitchFamily="2" charset="-78"/>
              </a:rPr>
              <a:t>فرد برای حفاظت خود از عوارض رفتار ناسالم خودش یا از عوارض رفتار ناسالم دیگران (جانی و مالی) و یا برای نجات دیگران از رفتار ناسالمی که خودش دارد تصمیم به تغییر رفتار می‌گیرد.</a:t>
            </a:r>
            <a:endParaRPr lang="en-US" sz="2800" dirty="0">
              <a:solidFill>
                <a:schemeClr val="tx1"/>
              </a:solidFill>
              <a:cs typeface="B Nazanin" panose="00000400000000000000" pitchFamily="2" charset="-78"/>
            </a:endParaRPr>
          </a:p>
        </p:txBody>
      </p:sp>
      <p:sp>
        <p:nvSpPr>
          <p:cNvPr id="8" name="Text Placeholder 4"/>
          <p:cNvSpPr txBox="1">
            <a:spLocks/>
          </p:cNvSpPr>
          <p:nvPr/>
        </p:nvSpPr>
        <p:spPr>
          <a:xfrm>
            <a:off x="1575412" y="2642041"/>
            <a:ext cx="10432974" cy="138727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800" b="1" dirty="0">
                <a:solidFill>
                  <a:srgbClr val="C00000"/>
                </a:solidFill>
                <a:cs typeface="B Nazanin" panose="00000400000000000000" pitchFamily="2" charset="-78"/>
              </a:rPr>
              <a:t>الگو( مدل): </a:t>
            </a:r>
            <a:r>
              <a:rPr lang="fa-IR" sz="2800" dirty="0">
                <a:solidFill>
                  <a:schemeClr val="tx1"/>
                </a:solidFill>
                <a:cs typeface="B Nazanin" panose="00000400000000000000" pitchFamily="2" charset="-78"/>
              </a:rPr>
              <a:t>یک نقشه راه است. الگوها مسیر رسیدن به هدف و آموزش اثربخش را هموار می‌کنند. در واقع الگوها یا مدل‌ها، روش‌های آموزشی هستند که در طی مطالعات متعدد موثر بودن آن‌ها اثبات شده است. هر مدل دارای پایه‌هایی است که مدل بر آن بنا شده‌ و به ان سازه می‌گویند.</a:t>
            </a:r>
            <a:endParaRPr lang="en-US" sz="2800" dirty="0">
              <a:solidFill>
                <a:schemeClr val="tx1"/>
              </a:solidFill>
              <a:cs typeface="B Nazanin" panose="00000400000000000000" pitchFamily="2" charset="-78"/>
            </a:endParaRPr>
          </a:p>
        </p:txBody>
      </p:sp>
      <p:sp>
        <p:nvSpPr>
          <p:cNvPr id="11" name="Text Placeholder 4"/>
          <p:cNvSpPr txBox="1">
            <a:spLocks/>
          </p:cNvSpPr>
          <p:nvPr/>
        </p:nvSpPr>
        <p:spPr>
          <a:xfrm>
            <a:off x="1575411" y="4500421"/>
            <a:ext cx="10432975" cy="138197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800" b="1" dirty="0">
                <a:solidFill>
                  <a:srgbClr val="C00000"/>
                </a:solidFill>
                <a:cs typeface="B Nazanin" panose="00000400000000000000" pitchFamily="2" charset="-78"/>
              </a:rPr>
              <a:t>استراتژی: </a:t>
            </a:r>
            <a:r>
              <a:rPr lang="fa-IR" sz="2800" dirty="0">
                <a:solidFill>
                  <a:schemeClr val="tx1"/>
                </a:solidFill>
                <a:cs typeface="B Nazanin" panose="00000400000000000000" pitchFamily="2" charset="-78"/>
              </a:rPr>
              <a:t>یک مکانیسمی است که برای کمک به فرد در جهت تغییر رفتار، استفاده می‌شود. اگر این مکانیسم توسط خود فرد استفاده شود روند و اگر توسط مشاور و مراقب او استفاده شود </a:t>
            </a:r>
            <a:r>
              <a:rPr lang="fa-IR" sz="2800" dirty="0">
                <a:solidFill>
                  <a:srgbClr val="00B050"/>
                </a:solidFill>
                <a:cs typeface="B Nazanin" panose="00000400000000000000" pitchFamily="2" charset="-78"/>
              </a:rPr>
              <a:t>استراتژی</a:t>
            </a:r>
            <a:r>
              <a:rPr lang="fa-IR" sz="2800" dirty="0">
                <a:solidFill>
                  <a:schemeClr val="tx1"/>
                </a:solidFill>
                <a:cs typeface="B Nazanin" panose="00000400000000000000" pitchFamily="2" charset="-78"/>
              </a:rPr>
              <a:t> نام دارد.</a:t>
            </a:r>
            <a:endParaRPr lang="en-US" sz="2800" dirty="0">
              <a:solidFill>
                <a:schemeClr val="tx1"/>
              </a:solidFill>
              <a:cs typeface="B Nazanin" panose="00000400000000000000" pitchFamily="2" charset="-78"/>
            </a:endParaRPr>
          </a:p>
        </p:txBody>
      </p:sp>
      <p:sp>
        <p:nvSpPr>
          <p:cNvPr id="12" name="Text Placeholder 4"/>
          <p:cNvSpPr txBox="1">
            <a:spLocks/>
          </p:cNvSpPr>
          <p:nvPr/>
        </p:nvSpPr>
        <p:spPr>
          <a:xfrm>
            <a:off x="1014757" y="5991513"/>
            <a:ext cx="10905494" cy="67937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800" b="1" dirty="0">
                <a:solidFill>
                  <a:srgbClr val="C00000"/>
                </a:solidFill>
                <a:cs typeface="B Nazanin" panose="00000400000000000000" pitchFamily="2" charset="-78"/>
              </a:rPr>
              <a:t>تکنیک: </a:t>
            </a:r>
            <a:r>
              <a:rPr lang="fa-IR" sz="2800" dirty="0">
                <a:solidFill>
                  <a:schemeClr val="tx1"/>
                </a:solidFill>
                <a:cs typeface="B Nazanin" panose="00000400000000000000" pitchFamily="2" charset="-78"/>
              </a:rPr>
              <a:t>روشی است که مشاور جهت فعال کردن روندها به کار می‌گیرد.</a:t>
            </a:r>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4148450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466" y="143219"/>
            <a:ext cx="11310734" cy="580764"/>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fa-IR" sz="2800" dirty="0">
                <a:cs typeface="B Titr" panose="00000700000000000000" pitchFamily="2" charset="-78"/>
              </a:rPr>
              <a:t>انواع مدل‌های تغییر رفتار:</a:t>
            </a:r>
            <a:endParaRPr lang="en-US" sz="2800" dirty="0">
              <a:cs typeface="B Titr" panose="00000700000000000000" pitchFamily="2" charset="-78"/>
            </a:endParaRPr>
          </a:p>
        </p:txBody>
      </p:sp>
      <p:sp>
        <p:nvSpPr>
          <p:cNvPr id="9" name="Text Placeholder 4"/>
          <p:cNvSpPr txBox="1">
            <a:spLocks/>
          </p:cNvSpPr>
          <p:nvPr/>
        </p:nvSpPr>
        <p:spPr>
          <a:xfrm>
            <a:off x="1694985" y="1450808"/>
            <a:ext cx="10112698" cy="1309319"/>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800" b="1" dirty="0">
                <a:solidFill>
                  <a:srgbClr val="C00000"/>
                </a:solidFill>
                <a:cs typeface="B Nazanin" panose="00000400000000000000" pitchFamily="2" charset="-78"/>
              </a:rPr>
              <a:t>مدل اعتقاد بهداشتی:</a:t>
            </a:r>
            <a:r>
              <a:rPr lang="fa-IR" sz="2800" dirty="0">
                <a:solidFill>
                  <a:srgbClr val="C00000"/>
                </a:solidFill>
                <a:cs typeface="B Nazanin" panose="00000400000000000000" pitchFamily="2" charset="-78"/>
              </a:rPr>
              <a:t> </a:t>
            </a:r>
            <a:r>
              <a:rPr lang="fa-IR" sz="2800" dirty="0">
                <a:solidFill>
                  <a:schemeClr val="tx1"/>
                </a:solidFill>
                <a:cs typeface="B Nazanin" panose="00000400000000000000" pitchFamily="2" charset="-78"/>
              </a:rPr>
              <a:t>این مدل به دنبال عدم مشارکت مردم در غربالگری بیماری سل، طراحی شد. این مدل </a:t>
            </a:r>
            <a:r>
              <a:rPr lang="fa-IR" sz="2800" u="sng" dirty="0">
                <a:solidFill>
                  <a:srgbClr val="00B050"/>
                </a:solidFill>
                <a:cs typeface="B Nazanin" panose="00000400000000000000" pitchFamily="2" charset="-78"/>
              </a:rPr>
              <a:t>بر پایه حساسیت و شدت درک شده از یک رفتار غلط</a:t>
            </a:r>
            <a:r>
              <a:rPr lang="fa-IR" sz="2800" u="sng" dirty="0">
                <a:solidFill>
                  <a:schemeClr val="tx1"/>
                </a:solidFill>
                <a:cs typeface="B Nazanin" panose="00000400000000000000" pitchFamily="2" charset="-78"/>
              </a:rPr>
              <a:t> </a:t>
            </a:r>
            <a:r>
              <a:rPr lang="fa-IR" sz="2800" dirty="0">
                <a:solidFill>
                  <a:schemeClr val="tx1"/>
                </a:solidFill>
                <a:cs typeface="B Nazanin" panose="00000400000000000000" pitchFamily="2" charset="-78"/>
              </a:rPr>
              <a:t>که فرد را تهدید می</a:t>
            </a:r>
            <a:r>
              <a:rPr lang="en-US" sz="2800" dirty="0">
                <a:solidFill>
                  <a:schemeClr val="tx1"/>
                </a:solidFill>
                <a:cs typeface="B Nazanin" panose="00000400000000000000" pitchFamily="2" charset="-78"/>
              </a:rPr>
              <a:t> </a:t>
            </a:r>
            <a:r>
              <a:rPr lang="fa-IR" sz="2800" dirty="0">
                <a:solidFill>
                  <a:schemeClr val="tx1"/>
                </a:solidFill>
                <a:cs typeface="B Nazanin" panose="00000400000000000000" pitchFamily="2" charset="-78"/>
              </a:rPr>
              <a:t>کند و همچنین شناسایی فواید و موانع درک شده حاصل از تغییر رفتار و تعیین رفتار هدف، بنا شده است. </a:t>
            </a:r>
            <a:endParaRPr lang="en-US" sz="2800" dirty="0">
              <a:solidFill>
                <a:schemeClr val="tx1"/>
              </a:solidFill>
              <a:cs typeface="B Nazanin" panose="00000400000000000000" pitchFamily="2" charset="-78"/>
            </a:endParaRPr>
          </a:p>
        </p:txBody>
      </p:sp>
      <p:sp>
        <p:nvSpPr>
          <p:cNvPr id="8" name="Text Placeholder 4"/>
          <p:cNvSpPr txBox="1">
            <a:spLocks/>
          </p:cNvSpPr>
          <p:nvPr/>
        </p:nvSpPr>
        <p:spPr>
          <a:xfrm>
            <a:off x="1721165" y="3486952"/>
            <a:ext cx="10086517" cy="128005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800" b="1" dirty="0">
                <a:solidFill>
                  <a:srgbClr val="C00000"/>
                </a:solidFill>
                <a:cs typeface="B Nazanin" panose="00000400000000000000" pitchFamily="2" charset="-78"/>
              </a:rPr>
              <a:t>مدل قصد رفتاری: </a:t>
            </a:r>
            <a:r>
              <a:rPr lang="fa-IR" sz="2800" dirty="0">
                <a:solidFill>
                  <a:schemeClr val="tx1"/>
                </a:solidFill>
                <a:cs typeface="B Nazanin" panose="00000400000000000000" pitchFamily="2" charset="-78"/>
              </a:rPr>
              <a:t>یک در این مدل برای تبدیل قصد فرد به رفتار </a:t>
            </a:r>
            <a:r>
              <a:rPr lang="fa-IR" sz="2800" u="sng" dirty="0">
                <a:solidFill>
                  <a:schemeClr val="tx1"/>
                </a:solidFill>
                <a:cs typeface="B Nazanin" panose="00000400000000000000" pitchFamily="2" charset="-78"/>
              </a:rPr>
              <a:t>از </a:t>
            </a:r>
            <a:r>
              <a:rPr lang="fa-IR" sz="2800" u="sng" dirty="0">
                <a:solidFill>
                  <a:srgbClr val="00B050"/>
                </a:solidFill>
                <a:cs typeface="B Nazanin" panose="00000400000000000000" pitchFamily="2" charset="-78"/>
              </a:rPr>
              <a:t>افراد تاثیرگذار و اعتقادات مقبول و فشارهای اجتماعی موجود در جامعه </a:t>
            </a:r>
            <a:r>
              <a:rPr lang="fa-IR" sz="2800" dirty="0">
                <a:solidFill>
                  <a:schemeClr val="tx1"/>
                </a:solidFill>
                <a:cs typeface="B Nazanin" panose="00000400000000000000" pitchFamily="2" charset="-78"/>
              </a:rPr>
              <a:t>برای ایجاد نگرش مثبت قوی کمک گرفته می</a:t>
            </a:r>
            <a:r>
              <a:rPr lang="en-US" sz="2800" dirty="0">
                <a:solidFill>
                  <a:schemeClr val="tx1"/>
                </a:solidFill>
                <a:cs typeface="B Nazanin" panose="00000400000000000000" pitchFamily="2" charset="-78"/>
              </a:rPr>
              <a:t> </a:t>
            </a:r>
            <a:r>
              <a:rPr lang="fa-IR" sz="2800" dirty="0">
                <a:solidFill>
                  <a:schemeClr val="tx1"/>
                </a:solidFill>
                <a:cs typeface="B Nazanin" panose="00000400000000000000" pitchFamily="2" charset="-78"/>
              </a:rPr>
              <a:t>شود تا فرد قصد خود را به عمل برساند. </a:t>
            </a:r>
            <a:endParaRPr lang="en-US" sz="2800" dirty="0">
              <a:solidFill>
                <a:schemeClr val="tx1"/>
              </a:solidFill>
              <a:cs typeface="B Nazanin" panose="00000400000000000000" pitchFamily="2" charset="-78"/>
            </a:endParaRPr>
          </a:p>
        </p:txBody>
      </p:sp>
      <p:sp>
        <p:nvSpPr>
          <p:cNvPr id="11" name="Text Placeholder 4"/>
          <p:cNvSpPr txBox="1">
            <a:spLocks/>
          </p:cNvSpPr>
          <p:nvPr/>
        </p:nvSpPr>
        <p:spPr>
          <a:xfrm>
            <a:off x="1694985" y="5045475"/>
            <a:ext cx="10112697" cy="138197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800" b="1" dirty="0">
                <a:solidFill>
                  <a:srgbClr val="C00000"/>
                </a:solidFill>
                <a:cs typeface="B Nazanin" panose="00000400000000000000" pitchFamily="2" charset="-78"/>
              </a:rPr>
              <a:t>مدل بزنف: </a:t>
            </a:r>
            <a:r>
              <a:rPr lang="fa-IR" sz="2800" dirty="0">
                <a:solidFill>
                  <a:srgbClr val="C00000"/>
                </a:solidFill>
                <a:cs typeface="B Nazanin" panose="00000400000000000000" pitchFamily="2" charset="-78"/>
              </a:rPr>
              <a:t> </a:t>
            </a:r>
            <a:r>
              <a:rPr lang="fa-IR" sz="2800" dirty="0">
                <a:solidFill>
                  <a:schemeClr val="tx1"/>
                </a:solidFill>
                <a:cs typeface="B Nazanin" panose="00000400000000000000" pitchFamily="2" charset="-78"/>
              </a:rPr>
              <a:t>در این روش به کسانی که باور و قصد انجام رفتار را دارند و با وجود افراد تاثیرگذار و فشارهای اجتماعی به تنهایی قادر نیستند آن رفتار را انجام دهند، با استفاده از </a:t>
            </a:r>
            <a:r>
              <a:rPr lang="fa-IR" sz="2800" u="sng" dirty="0">
                <a:solidFill>
                  <a:srgbClr val="00B050"/>
                </a:solidFill>
                <a:cs typeface="B Nazanin" panose="00000400000000000000" pitchFamily="2" charset="-78"/>
              </a:rPr>
              <a:t>تسهیل کننده یا قادرکننده</a:t>
            </a:r>
            <a:r>
              <a:rPr lang="fa-IR" sz="2800" dirty="0">
                <a:solidFill>
                  <a:srgbClr val="00B050"/>
                </a:solidFill>
                <a:cs typeface="B Nazanin" panose="00000400000000000000" pitchFamily="2" charset="-78"/>
              </a:rPr>
              <a:t> </a:t>
            </a:r>
            <a:r>
              <a:rPr lang="fa-IR" sz="2800" dirty="0">
                <a:solidFill>
                  <a:schemeClr val="accent1">
                    <a:lumMod val="20000"/>
                    <a:lumOff val="80000"/>
                  </a:schemeClr>
                </a:solidFill>
                <a:cs typeface="B Nazanin" panose="00000400000000000000" pitchFamily="2" charset="-78"/>
              </a:rPr>
              <a:t>م</a:t>
            </a:r>
            <a:r>
              <a:rPr lang="fa-IR" sz="2800" dirty="0">
                <a:solidFill>
                  <a:schemeClr val="tx1"/>
                </a:solidFill>
                <a:cs typeface="B Nazanin" panose="00000400000000000000" pitchFamily="2" charset="-78"/>
              </a:rPr>
              <a:t>انند فراهم کردن امکانات مالی، تجهیزات، کلاس آموزشی و...کمک می</a:t>
            </a:r>
            <a:r>
              <a:rPr lang="en-US" sz="2800" dirty="0">
                <a:solidFill>
                  <a:schemeClr val="tx1"/>
                </a:solidFill>
                <a:cs typeface="B Nazanin" panose="00000400000000000000" pitchFamily="2" charset="-78"/>
              </a:rPr>
              <a:t> </a:t>
            </a:r>
            <a:r>
              <a:rPr lang="fa-IR" sz="2800" dirty="0">
                <a:solidFill>
                  <a:schemeClr val="tx1"/>
                </a:solidFill>
                <a:cs typeface="B Nazanin" panose="00000400000000000000" pitchFamily="2" charset="-78"/>
              </a:rPr>
              <a:t>شود. </a:t>
            </a:r>
            <a:endParaRPr lang="en-US" sz="2800" dirty="0">
              <a:solidFill>
                <a:schemeClr val="tx1"/>
              </a:solidFill>
              <a:cs typeface="B Nazanin" panose="00000400000000000000" pitchFamily="2" charset="-78"/>
            </a:endParaRPr>
          </a:p>
        </p:txBody>
      </p:sp>
      <p:pic>
        <p:nvPicPr>
          <p:cNvPr id="6" name="Picture 5"/>
          <p:cNvPicPr>
            <a:picLocks noChangeAspect="1"/>
          </p:cNvPicPr>
          <p:nvPr/>
        </p:nvPicPr>
        <p:blipFill>
          <a:blip r:embed="rId2"/>
          <a:stretch>
            <a:fillRect/>
          </a:stretch>
        </p:blipFill>
        <p:spPr>
          <a:xfrm>
            <a:off x="1694985" y="965672"/>
            <a:ext cx="2605509" cy="3908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3"/>
          <a:stretch>
            <a:fillRect/>
          </a:stretch>
        </p:blipFill>
        <p:spPr>
          <a:xfrm>
            <a:off x="1721165" y="3001816"/>
            <a:ext cx="2579330" cy="3459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p:cNvPicPr>
            <a:picLocks noChangeAspect="1"/>
          </p:cNvPicPr>
          <p:nvPr/>
        </p:nvPicPr>
        <p:blipFill>
          <a:blip r:embed="rId4"/>
          <a:stretch>
            <a:fillRect/>
          </a:stretch>
        </p:blipFill>
        <p:spPr>
          <a:xfrm>
            <a:off x="1721165" y="4532462"/>
            <a:ext cx="1118520" cy="2491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68268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92" y="132202"/>
            <a:ext cx="11545677" cy="672029"/>
          </a:xfrm>
        </p:spPr>
        <p:txBody>
          <a:bodyPr>
            <a:normAutofit/>
          </a:bodyPr>
          <a:lstStyle/>
          <a:p>
            <a:pPr algn="r"/>
            <a:r>
              <a:rPr lang="fa-IR" sz="2800" dirty="0">
                <a:cs typeface="B Titr" panose="00000700000000000000" pitchFamily="2" charset="-78"/>
              </a:rPr>
              <a:t>انواع مدل‌های تغییر رفتار- ادامه:</a:t>
            </a:r>
            <a:endParaRPr lang="en-US" sz="2800" dirty="0">
              <a:cs typeface="B Titr" panose="00000700000000000000" pitchFamily="2" charset="-78"/>
            </a:endParaRPr>
          </a:p>
        </p:txBody>
      </p:sp>
      <p:sp>
        <p:nvSpPr>
          <p:cNvPr id="10" name="Text Placeholder 4"/>
          <p:cNvSpPr>
            <a:spLocks noGrp="1"/>
          </p:cNvSpPr>
          <p:nvPr>
            <p:ph type="body" idx="1"/>
          </p:nvPr>
        </p:nvSpPr>
        <p:spPr>
          <a:xfrm>
            <a:off x="1377108" y="4362779"/>
            <a:ext cx="10620260" cy="2186877"/>
          </a:xfrm>
        </p:spPr>
        <p:txBody>
          <a:bodyPr>
            <a:noAutofit/>
          </a:bodyPr>
          <a:lstStyle/>
          <a:p>
            <a:pPr algn="just" rtl="1"/>
            <a:r>
              <a:rPr lang="fa-IR" sz="2800" b="1" dirty="0">
                <a:solidFill>
                  <a:srgbClr val="C00000"/>
                </a:solidFill>
                <a:cs typeface="B Nazanin" panose="00000400000000000000" pitchFamily="2" charset="-78"/>
              </a:rPr>
              <a:t>عوامل مساعد کننده: </a:t>
            </a:r>
            <a:r>
              <a:rPr lang="fa-IR" sz="2800" dirty="0">
                <a:solidFill>
                  <a:schemeClr val="tx1"/>
                </a:solidFill>
                <a:cs typeface="B Nazanin" panose="00000400000000000000" pitchFamily="2" charset="-78"/>
              </a:rPr>
              <a:t>آگاهی، نگرش، باور و ارزش‌های فرد</a:t>
            </a:r>
          </a:p>
          <a:p>
            <a:pPr algn="just" rtl="1"/>
            <a:r>
              <a:rPr lang="fa-IR" sz="2800" b="1" dirty="0">
                <a:solidFill>
                  <a:srgbClr val="C00000"/>
                </a:solidFill>
                <a:cs typeface="B Nazanin" panose="00000400000000000000" pitchFamily="2" charset="-78"/>
              </a:rPr>
              <a:t>عوامل تقویت کننده: </a:t>
            </a:r>
            <a:r>
              <a:rPr lang="fa-IR" sz="2800" dirty="0">
                <a:solidFill>
                  <a:schemeClr val="tx1"/>
                </a:solidFill>
                <a:cs typeface="B Nazanin" panose="00000400000000000000" pitchFamily="2" charset="-78"/>
              </a:rPr>
              <a:t>خانواده، دوستان، کارکنان بهداشتی، مدیران و حمایت‌های اجتماعی</a:t>
            </a:r>
          </a:p>
          <a:p>
            <a:pPr algn="just" rtl="1"/>
            <a:r>
              <a:rPr lang="fa-IR" sz="2800" b="1" dirty="0">
                <a:solidFill>
                  <a:srgbClr val="C00000"/>
                </a:solidFill>
                <a:cs typeface="B Nazanin" panose="00000400000000000000" pitchFamily="2" charset="-78"/>
              </a:rPr>
              <a:t>عوامل قادر کننده: </a:t>
            </a:r>
            <a:r>
              <a:rPr lang="fa-IR" sz="2800" dirty="0">
                <a:solidFill>
                  <a:schemeClr val="tx1"/>
                </a:solidFill>
                <a:cs typeface="B Nazanin" panose="00000400000000000000" pitchFamily="2" charset="-78"/>
              </a:rPr>
              <a:t>فراهمی و در دسترس بودن منابع، مهارت جدید، الویت بخشی و قانون</a:t>
            </a:r>
            <a:endParaRPr lang="en-US" sz="2800" dirty="0">
              <a:solidFill>
                <a:schemeClr val="tx1"/>
              </a:solidFill>
              <a:cs typeface="B Nazanin" panose="00000400000000000000" pitchFamily="2" charset="-78"/>
            </a:endParaRPr>
          </a:p>
        </p:txBody>
      </p:sp>
      <p:sp>
        <p:nvSpPr>
          <p:cNvPr id="9" name="Text Placeholder 4"/>
          <p:cNvSpPr txBox="1">
            <a:spLocks/>
          </p:cNvSpPr>
          <p:nvPr/>
        </p:nvSpPr>
        <p:spPr>
          <a:xfrm>
            <a:off x="1377108" y="1035587"/>
            <a:ext cx="10620260" cy="332719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800" b="1" dirty="0">
                <a:solidFill>
                  <a:srgbClr val="C00000"/>
                </a:solidFill>
                <a:cs typeface="B Nazanin" panose="00000400000000000000" pitchFamily="2" charset="-78"/>
              </a:rPr>
              <a:t>مدل پرسید/پروسید:</a:t>
            </a:r>
            <a:r>
              <a:rPr lang="fa-IR" sz="2800" dirty="0">
                <a:solidFill>
                  <a:srgbClr val="C00000"/>
                </a:solidFill>
                <a:cs typeface="B Nazanin" panose="00000400000000000000" pitchFamily="2" charset="-78"/>
              </a:rPr>
              <a:t> </a:t>
            </a:r>
          </a:p>
          <a:p>
            <a:pPr algn="just" rtl="1"/>
            <a:r>
              <a:rPr lang="ar-SA" sz="2800" dirty="0">
                <a:solidFill>
                  <a:srgbClr val="00B050"/>
                </a:solidFill>
                <a:cs typeface="B Nazanin" panose="00000400000000000000" pitchFamily="2" charset="-78"/>
              </a:rPr>
              <a:t>این مدل برای برنامه</a:t>
            </a:r>
            <a:r>
              <a:rPr lang="fa-IR" sz="2800" dirty="0">
                <a:solidFill>
                  <a:srgbClr val="00B050"/>
                </a:solidFill>
                <a:cs typeface="B Nazanin" panose="00000400000000000000" pitchFamily="2" charset="-78"/>
              </a:rPr>
              <a:t>‌</a:t>
            </a:r>
            <a:r>
              <a:rPr lang="ar-SA" sz="2800" dirty="0">
                <a:solidFill>
                  <a:srgbClr val="00B050"/>
                </a:solidFill>
                <a:cs typeface="B Nazanin" panose="00000400000000000000" pitchFamily="2" charset="-78"/>
              </a:rPr>
              <a:t>ریزی تغییر رفتار و ارتقاء سلامت در جامعه و سیاستگذاری تغییر رفتار مفید است</a:t>
            </a:r>
            <a:r>
              <a:rPr lang="en-US" sz="2800" dirty="0">
                <a:solidFill>
                  <a:srgbClr val="00B050"/>
                </a:solidFill>
                <a:cs typeface="B Nazanin" panose="00000400000000000000" pitchFamily="2" charset="-78"/>
              </a:rPr>
              <a:t>. </a:t>
            </a:r>
            <a:endParaRPr lang="fa-IR" sz="2800" dirty="0">
              <a:solidFill>
                <a:srgbClr val="00B050"/>
              </a:solidFill>
              <a:cs typeface="B Nazanin" panose="00000400000000000000" pitchFamily="2" charset="-78"/>
            </a:endParaRPr>
          </a:p>
          <a:p>
            <a:pPr algn="just" rtl="1"/>
            <a:r>
              <a:rPr lang="ar-SA" sz="2800" dirty="0">
                <a:solidFill>
                  <a:schemeClr val="tx1"/>
                </a:solidFill>
                <a:cs typeface="B Nazanin" panose="00000400000000000000" pitchFamily="2" charset="-78"/>
              </a:rPr>
              <a:t>در این مدل با بررسی </a:t>
            </a:r>
            <a:r>
              <a:rPr lang="ar-SA" sz="2800" dirty="0">
                <a:solidFill>
                  <a:srgbClr val="C00000"/>
                </a:solidFill>
                <a:cs typeface="B Nazanin" panose="00000400000000000000" pitchFamily="2" charset="-78"/>
              </a:rPr>
              <a:t>رابطه علت ومعلول </a:t>
            </a:r>
            <a:r>
              <a:rPr lang="ar-SA" sz="2800" dirty="0">
                <a:solidFill>
                  <a:schemeClr val="tx1"/>
                </a:solidFill>
                <a:cs typeface="B Nazanin" panose="00000400000000000000" pitchFamily="2" charset="-78"/>
              </a:rPr>
              <a:t>از طریق انجام نیازسنجی در جامعه و</a:t>
            </a:r>
            <a:r>
              <a:rPr lang="fa-IR" sz="2800" dirty="0">
                <a:solidFill>
                  <a:schemeClr val="tx1"/>
                </a:solidFill>
                <a:cs typeface="B Nazanin" panose="00000400000000000000" pitchFamily="2" charset="-78"/>
              </a:rPr>
              <a:t> </a:t>
            </a:r>
            <a:r>
              <a:rPr lang="ar-SA" sz="2800" dirty="0">
                <a:solidFill>
                  <a:schemeClr val="tx1"/>
                </a:solidFill>
                <a:cs typeface="B Nazanin" panose="00000400000000000000" pitchFamily="2" charset="-78"/>
              </a:rPr>
              <a:t>تعیین مهمترین مشکل سلامتی و عوامل موثر بر آن، عوامل </a:t>
            </a:r>
            <a:r>
              <a:rPr lang="ar-SA" sz="2800" u="sng" dirty="0">
                <a:solidFill>
                  <a:srgbClr val="00B050"/>
                </a:solidFill>
                <a:cs typeface="B Nazanin" panose="00000400000000000000" pitchFamily="2" charset="-78"/>
              </a:rPr>
              <a:t>مساعدکننده، تقویت</a:t>
            </a:r>
            <a:r>
              <a:rPr lang="fa-IR" sz="2800" u="sng" dirty="0">
                <a:solidFill>
                  <a:srgbClr val="00B050"/>
                </a:solidFill>
                <a:cs typeface="B Nazanin" panose="00000400000000000000" pitchFamily="2" charset="-78"/>
              </a:rPr>
              <a:t> </a:t>
            </a:r>
            <a:r>
              <a:rPr lang="ar-SA" sz="2800" u="sng" dirty="0">
                <a:solidFill>
                  <a:srgbClr val="00B050"/>
                </a:solidFill>
                <a:cs typeface="B Nazanin" panose="00000400000000000000" pitchFamily="2" charset="-78"/>
              </a:rPr>
              <a:t>کننده و قادرکننده </a:t>
            </a:r>
            <a:r>
              <a:rPr lang="ar-SA" sz="2800" dirty="0">
                <a:solidFill>
                  <a:schemeClr val="tx1"/>
                </a:solidFill>
                <a:cs typeface="B Nazanin" panose="00000400000000000000" pitchFamily="2" charset="-78"/>
              </a:rPr>
              <a:t>مانند سیاست</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ها و قوانین و مقررات حمایتی لازم برای اتخاذ رفتار سالم مشخص می</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شود.</a:t>
            </a:r>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129245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467" y="373882"/>
            <a:ext cx="11354800" cy="691364"/>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fa-IR" sz="2800" dirty="0">
                <a:cs typeface="B Titr" panose="00000700000000000000" pitchFamily="2" charset="-78"/>
              </a:rPr>
              <a:t>انواع مدل‌های تغییر رفتار- ادامه:</a:t>
            </a:r>
            <a:endParaRPr lang="en-US" sz="2800" dirty="0">
              <a:cs typeface="B Titr" panose="00000700000000000000" pitchFamily="2" charset="-78"/>
            </a:endParaRPr>
          </a:p>
        </p:txBody>
      </p:sp>
      <p:sp>
        <p:nvSpPr>
          <p:cNvPr id="8" name="Text Placeholder 4"/>
          <p:cNvSpPr txBox="1">
            <a:spLocks/>
          </p:cNvSpPr>
          <p:nvPr/>
        </p:nvSpPr>
        <p:spPr>
          <a:xfrm>
            <a:off x="1579003" y="1692170"/>
            <a:ext cx="10228681" cy="1221151"/>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800" b="1" dirty="0">
                <a:solidFill>
                  <a:srgbClr val="C00000"/>
                </a:solidFill>
                <a:cs typeface="B Nazanin" panose="00000400000000000000" pitchFamily="2" charset="-78"/>
              </a:rPr>
              <a:t>مدل بازاریابی اجتماعی:</a:t>
            </a:r>
            <a:r>
              <a:rPr lang="fa-IR" sz="2400" b="1" dirty="0">
                <a:solidFill>
                  <a:srgbClr val="C00000"/>
                </a:solidFill>
                <a:cs typeface="B Nazanin" panose="00000400000000000000" pitchFamily="2" charset="-78"/>
              </a:rPr>
              <a:t> </a:t>
            </a:r>
            <a:r>
              <a:rPr lang="ar-SA" sz="2400" dirty="0">
                <a:solidFill>
                  <a:schemeClr val="tx1"/>
                </a:solidFill>
                <a:cs typeface="B Nazanin" panose="00000400000000000000" pitchFamily="2" charset="-78"/>
              </a:rPr>
              <a:t>در این مدل با استفاده از اصول و فنون بازاریابی شامل تحلیل مخاطبین و تحلیل بازار برای پیشبرد تغییر یا ایجاد علاقه به کالای مورد نظر (هدف یا رفتارسلامتی)به عنوان یک محصول اقدام می</a:t>
            </a:r>
            <a:r>
              <a:rPr lang="fa-IR" sz="2400" dirty="0">
                <a:solidFill>
                  <a:schemeClr val="tx1"/>
                </a:solidFill>
                <a:cs typeface="B Nazanin" panose="00000400000000000000" pitchFamily="2" charset="-78"/>
              </a:rPr>
              <a:t>‌</a:t>
            </a:r>
            <a:r>
              <a:rPr lang="ar-SA" sz="2400" dirty="0">
                <a:solidFill>
                  <a:schemeClr val="tx1"/>
                </a:solidFill>
                <a:cs typeface="B Nazanin" panose="00000400000000000000" pitchFamily="2" charset="-78"/>
              </a:rPr>
              <a:t>شود</a:t>
            </a:r>
            <a:r>
              <a:rPr lang="fa-IR" sz="2400" dirty="0">
                <a:solidFill>
                  <a:schemeClr val="tx1"/>
                </a:solidFill>
                <a:cs typeface="B Nazanin" panose="00000400000000000000" pitchFamily="2" charset="-78"/>
              </a:rPr>
              <a:t>.</a:t>
            </a:r>
            <a:r>
              <a:rPr lang="ar-SA" sz="2400" dirty="0">
                <a:solidFill>
                  <a:schemeClr val="tx1"/>
                </a:solidFill>
                <a:cs typeface="B Nazanin" panose="00000400000000000000" pitchFamily="2" charset="-78"/>
              </a:rPr>
              <a:t> </a:t>
            </a:r>
            <a:endParaRPr lang="en-US" sz="2400" dirty="0">
              <a:solidFill>
                <a:schemeClr val="tx1"/>
              </a:solidFill>
              <a:cs typeface="B Nazanin" panose="00000400000000000000" pitchFamily="2" charset="-78"/>
            </a:endParaRPr>
          </a:p>
        </p:txBody>
      </p:sp>
      <p:sp>
        <p:nvSpPr>
          <p:cNvPr id="11" name="Text Placeholder 4"/>
          <p:cNvSpPr txBox="1">
            <a:spLocks/>
          </p:cNvSpPr>
          <p:nvPr/>
        </p:nvSpPr>
        <p:spPr>
          <a:xfrm>
            <a:off x="1579003" y="4110310"/>
            <a:ext cx="10228681" cy="138197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rtl="1"/>
            <a:r>
              <a:rPr lang="fa-IR" sz="2800" b="1" dirty="0">
                <a:solidFill>
                  <a:srgbClr val="C00000"/>
                </a:solidFill>
                <a:cs typeface="B Nazanin" panose="00000400000000000000" pitchFamily="2" charset="-78"/>
              </a:rPr>
              <a:t>مدل فرانظری یا مراحل تغییر رفتار: </a:t>
            </a:r>
            <a:r>
              <a:rPr lang="ar-SA" sz="2400" dirty="0">
                <a:solidFill>
                  <a:schemeClr val="tx1"/>
                </a:solidFill>
                <a:cs typeface="B Nazanin" panose="00000400000000000000" pitchFamily="2" charset="-78"/>
              </a:rPr>
              <a:t>مدل تغییر رفتار از ادغام بیش از 300 تئوری به وجود آمده است. در این مدل از مراحل تغییر برای یکپارچه کردن اصول و فرآیندهای تغییر استفاده میشود و افراد در دوره گذار، از رفتاری به رفتار دیگر از مراحل مختلف عبور میکنند. این مدل، مدل انتخابی مشاوره برای تغییر رفتار در برنامه شیوه زندگی سالم میانسالان، مدل مراحل تغییر رفتار (</a:t>
            </a:r>
            <a:r>
              <a:rPr lang="en-US" sz="1800" dirty="0">
                <a:solidFill>
                  <a:schemeClr val="tx1"/>
                </a:solidFill>
                <a:cs typeface="B Nazanin" panose="00000400000000000000" pitchFamily="2" charset="-78"/>
              </a:rPr>
              <a:t>SOC</a:t>
            </a:r>
            <a:r>
              <a:rPr lang="ar-SA" sz="2400" dirty="0">
                <a:solidFill>
                  <a:schemeClr val="tx1"/>
                </a:solidFill>
                <a:cs typeface="B Nazanin" panose="00000400000000000000" pitchFamily="2" charset="-78"/>
              </a:rPr>
              <a:t>) است  که به تفضیل به آن خواهیم پرداخت</a:t>
            </a:r>
            <a:r>
              <a:rPr lang="fa-IR" sz="2400" dirty="0">
                <a:solidFill>
                  <a:schemeClr val="tx1"/>
                </a:solidFill>
                <a:cs typeface="B Nazanin" panose="00000400000000000000" pitchFamily="2" charset="-78"/>
              </a:rPr>
              <a:t>.</a:t>
            </a:r>
            <a:endParaRPr lang="en-US" sz="2400" dirty="0">
              <a:solidFill>
                <a:schemeClr val="tx1"/>
              </a:solidFill>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843408" y="3651136"/>
            <a:ext cx="4330070" cy="3077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3964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besmellah__82_"/>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2995498" y="749147"/>
            <a:ext cx="7016080" cy="523546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60635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0377" y="1470624"/>
            <a:ext cx="5962650" cy="39719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 name="Title 1"/>
          <p:cNvSpPr>
            <a:spLocks noGrp="1"/>
          </p:cNvSpPr>
          <p:nvPr>
            <p:ph type="title"/>
          </p:nvPr>
        </p:nvSpPr>
        <p:spPr>
          <a:xfrm>
            <a:off x="3464313" y="2776356"/>
            <a:ext cx="4549697" cy="1138240"/>
          </a:xfrm>
        </p:spPr>
        <p:txBody>
          <a:bodyPr/>
          <a:lstStyle/>
          <a:p>
            <a:pPr algn="r"/>
            <a:r>
              <a:rPr lang="fa-IR" sz="4400" dirty="0">
                <a:solidFill>
                  <a:srgbClr val="C00000"/>
                </a:solidFill>
                <a:cs typeface="B Titr" panose="00000700000000000000" pitchFamily="2" charset="-78"/>
              </a:rPr>
              <a:t>با تشکر از توجه شما</a:t>
            </a:r>
            <a:endParaRPr lang="en-US" sz="6000" dirty="0">
              <a:solidFill>
                <a:srgbClr val="C00000"/>
              </a:solidFill>
              <a:cs typeface="B Titr" panose="00000700000000000000" pitchFamily="2" charset="-78"/>
            </a:endParaRPr>
          </a:p>
        </p:txBody>
      </p:sp>
    </p:spTree>
    <p:extLst>
      <p:ext uri="{BB962C8B-B14F-4D97-AF65-F5344CB8AC3E}">
        <p14:creationId xmlns:p14="http://schemas.microsoft.com/office/powerpoint/2010/main" val="1744729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524" y="220337"/>
            <a:ext cx="11644828" cy="572877"/>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fa-IR" sz="3200" dirty="0">
                <a:cs typeface="B Titr" panose="00000700000000000000" pitchFamily="2" charset="-78"/>
              </a:rPr>
              <a:t>مقدمه:</a:t>
            </a:r>
            <a:endParaRPr lang="en-US" sz="3200" dirty="0">
              <a:cs typeface="B Titr" panose="00000700000000000000" pitchFamily="2" charset="-78"/>
            </a:endParaRPr>
          </a:p>
        </p:txBody>
      </p:sp>
      <p:sp>
        <p:nvSpPr>
          <p:cNvPr id="3" name="Text Placeholder 2"/>
          <p:cNvSpPr>
            <a:spLocks noGrp="1"/>
          </p:cNvSpPr>
          <p:nvPr>
            <p:ph type="body" idx="1"/>
          </p:nvPr>
        </p:nvSpPr>
        <p:spPr>
          <a:xfrm>
            <a:off x="1619480" y="793214"/>
            <a:ext cx="10572519" cy="5763703"/>
          </a:xfrm>
        </p:spPr>
        <p:txBody>
          <a:bodyPr>
            <a:normAutofit fontScale="85000" lnSpcReduction="20000"/>
          </a:bodyPr>
          <a:lstStyle/>
          <a:p>
            <a:pPr marL="457200" indent="-457200" algn="just" rtl="1">
              <a:lnSpc>
                <a:spcPct val="160000"/>
              </a:lnSpc>
              <a:buFont typeface="Wingdings" panose="05000000000000000000" pitchFamily="2" charset="2"/>
              <a:buChar char="§"/>
            </a:pPr>
            <a:r>
              <a:rPr lang="ar-SA" sz="2800" b="1" dirty="0">
                <a:solidFill>
                  <a:schemeClr val="tx1"/>
                </a:solidFill>
                <a:cs typeface="B Nazanin" panose="00000400000000000000" pitchFamily="2" charset="-78"/>
              </a:rPr>
              <a:t>برخورداری از </a:t>
            </a:r>
            <a:r>
              <a:rPr lang="ar-SA" sz="2800" b="1" u="sng" dirty="0">
                <a:solidFill>
                  <a:schemeClr val="tx1"/>
                </a:solidFill>
                <a:cs typeface="B Nazanin" panose="00000400000000000000" pitchFamily="2" charset="-78"/>
              </a:rPr>
              <a:t>سلامت</a:t>
            </a:r>
            <a:r>
              <a:rPr lang="ar-SA" sz="2800" b="1" dirty="0">
                <a:solidFill>
                  <a:schemeClr val="tx1"/>
                </a:solidFill>
                <a:cs typeface="B Nazanin" panose="00000400000000000000" pitchFamily="2" charset="-78"/>
              </a:rPr>
              <a:t> و </a:t>
            </a:r>
            <a:r>
              <a:rPr lang="ar-SA" sz="2800" b="1" u="sng" dirty="0">
                <a:solidFill>
                  <a:schemeClr val="tx1"/>
                </a:solidFill>
                <a:cs typeface="B Nazanin" panose="00000400000000000000" pitchFamily="2" charset="-78"/>
              </a:rPr>
              <a:t>اتخاذ رفتار سالم </a:t>
            </a:r>
            <a:r>
              <a:rPr lang="ar-SA" sz="2800" b="1" dirty="0">
                <a:solidFill>
                  <a:schemeClr val="tx1"/>
                </a:solidFill>
                <a:cs typeface="B Nazanin" panose="00000400000000000000" pitchFamily="2" charset="-78"/>
              </a:rPr>
              <a:t>یکی از ارکان اصلی پیشرفت جوامع است</a:t>
            </a:r>
            <a:r>
              <a:rPr lang="en-US" sz="2800" b="1" dirty="0">
                <a:solidFill>
                  <a:schemeClr val="tx1"/>
                </a:solidFill>
                <a:cs typeface="B Nazanin" panose="00000400000000000000" pitchFamily="2" charset="-78"/>
              </a:rPr>
              <a:t>.</a:t>
            </a:r>
            <a:endParaRPr lang="fa-IR" sz="2800" b="1" dirty="0">
              <a:solidFill>
                <a:schemeClr val="tx1"/>
              </a:solidFill>
              <a:cs typeface="B Nazanin" panose="00000400000000000000" pitchFamily="2" charset="-78"/>
            </a:endParaRPr>
          </a:p>
          <a:p>
            <a:pPr marL="457200" indent="-457200" algn="just" rtl="1">
              <a:lnSpc>
                <a:spcPct val="160000"/>
              </a:lnSpc>
              <a:buFont typeface="Arial" panose="020B0604020202020204" pitchFamily="34" charset="0"/>
              <a:buChar char="•"/>
            </a:pPr>
            <a:r>
              <a:rPr lang="ar-SA" sz="2800" b="1" dirty="0">
                <a:solidFill>
                  <a:schemeClr val="tx1"/>
                </a:solidFill>
                <a:cs typeface="B Nazanin" panose="00000400000000000000" pitchFamily="2" charset="-78"/>
              </a:rPr>
              <a:t> </a:t>
            </a:r>
            <a:r>
              <a:rPr lang="fa-IR" sz="2800" b="1" u="sng" dirty="0">
                <a:solidFill>
                  <a:schemeClr val="tx1"/>
                </a:solidFill>
                <a:cs typeface="B Nazanin" panose="00000400000000000000" pitchFamily="2" charset="-78"/>
              </a:rPr>
              <a:t>شیوه زندگی سالم </a:t>
            </a:r>
            <a:r>
              <a:rPr lang="fa-IR" sz="2800" b="1" dirty="0">
                <a:solidFill>
                  <a:schemeClr val="tx1"/>
                </a:solidFill>
                <a:cs typeface="B Nazanin" panose="00000400000000000000" pitchFamily="2" charset="-78"/>
              </a:rPr>
              <a:t>با تمام ابعاد و اجزای آن </a:t>
            </a:r>
            <a:r>
              <a:rPr lang="fa-IR" sz="2800" b="1" u="sng" dirty="0">
                <a:solidFill>
                  <a:schemeClr val="tx1"/>
                </a:solidFill>
                <a:cs typeface="B Nazanin" panose="00000400000000000000" pitchFamily="2" charset="-78"/>
              </a:rPr>
              <a:t>هسته اصلی </a:t>
            </a:r>
            <a:r>
              <a:rPr lang="fa-IR" sz="2800" b="1" dirty="0">
                <a:solidFill>
                  <a:schemeClr val="tx1"/>
                </a:solidFill>
                <a:cs typeface="B Nazanin" panose="00000400000000000000" pitchFamily="2" charset="-78"/>
              </a:rPr>
              <a:t>و لازم برای پیشگیری از بیماری‌های مرگ‌افرین و ناتوان‌کننده عصر حاضر و ارتقای سلامت همه گروه‌های سنی و جنسی است. </a:t>
            </a:r>
          </a:p>
          <a:p>
            <a:pPr marL="457200" indent="-457200" algn="just" rtl="1">
              <a:lnSpc>
                <a:spcPct val="160000"/>
              </a:lnSpc>
              <a:buFont typeface="Wingdings" panose="05000000000000000000" pitchFamily="2" charset="2"/>
              <a:buChar char="v"/>
            </a:pPr>
            <a:r>
              <a:rPr lang="fa-IR" sz="2600" b="1" dirty="0">
                <a:solidFill>
                  <a:schemeClr val="tx1"/>
                </a:solidFill>
                <a:cs typeface="B Nazanin" panose="00000400000000000000" pitchFamily="2" charset="-78"/>
              </a:rPr>
              <a:t>به طور مثال: </a:t>
            </a:r>
            <a:r>
              <a:rPr lang="fa-IR" sz="2600" b="1" u="sng" dirty="0">
                <a:solidFill>
                  <a:srgbClr val="C00000"/>
                </a:solidFill>
                <a:cs typeface="B Nazanin" panose="00000400000000000000" pitchFamily="2" charset="-78"/>
              </a:rPr>
              <a:t>فعالیت جسمانی منظم </a:t>
            </a:r>
            <a:r>
              <a:rPr lang="fa-IR" sz="2600" b="1" dirty="0">
                <a:solidFill>
                  <a:srgbClr val="C00000"/>
                </a:solidFill>
                <a:cs typeface="B Nazanin" panose="00000400000000000000" pitchFamily="2" charset="-78"/>
              </a:rPr>
              <a:t>در دوره اپیدمی کووید 19 نه تنها به </a:t>
            </a:r>
            <a:r>
              <a:rPr lang="fa-IR" sz="2600" b="1" u="sng" dirty="0">
                <a:solidFill>
                  <a:srgbClr val="C00000"/>
                </a:solidFill>
                <a:cs typeface="B Nazanin" panose="00000400000000000000" pitchFamily="2" charset="-78"/>
              </a:rPr>
              <a:t>بهبود سیستم ایمنی </a:t>
            </a:r>
            <a:r>
              <a:rPr lang="fa-IR" sz="2600" b="1" dirty="0">
                <a:solidFill>
                  <a:srgbClr val="C00000"/>
                </a:solidFill>
                <a:cs typeface="B Nazanin" panose="00000400000000000000" pitchFamily="2" charset="-78"/>
              </a:rPr>
              <a:t>بدن کمک می کند بلکه در </a:t>
            </a:r>
            <a:r>
              <a:rPr lang="fa-IR" sz="2600" b="1" u="sng" dirty="0">
                <a:solidFill>
                  <a:srgbClr val="C00000"/>
                </a:solidFill>
                <a:cs typeface="B Nazanin" panose="00000400000000000000" pitchFamily="2" charset="-78"/>
              </a:rPr>
              <a:t>کنترل اضافه وزن </a:t>
            </a:r>
            <a:r>
              <a:rPr lang="fa-IR" sz="2600" b="1" dirty="0">
                <a:solidFill>
                  <a:srgbClr val="C00000"/>
                </a:solidFill>
                <a:cs typeface="B Nazanin" panose="00000400000000000000" pitchFamily="2" charset="-78"/>
              </a:rPr>
              <a:t>و </a:t>
            </a:r>
            <a:r>
              <a:rPr lang="fa-IR" sz="2600" b="1" u="sng" dirty="0">
                <a:solidFill>
                  <a:srgbClr val="C00000"/>
                </a:solidFill>
                <a:cs typeface="B Nazanin" panose="00000400000000000000" pitchFamily="2" charset="-78"/>
              </a:rPr>
              <a:t>چاقی</a:t>
            </a:r>
            <a:r>
              <a:rPr lang="fa-IR" sz="2600" b="1" dirty="0">
                <a:solidFill>
                  <a:srgbClr val="C00000"/>
                </a:solidFill>
                <a:cs typeface="B Nazanin" panose="00000400000000000000" pitchFamily="2" charset="-78"/>
              </a:rPr>
              <a:t> به عنوان عامل وخامت کووید 19 و افزایش ظرفیت قلبی تنفسی بیش از پیش اهمیت دارد.</a:t>
            </a:r>
            <a:endParaRPr lang="en-US" sz="2600" b="1" dirty="0">
              <a:solidFill>
                <a:srgbClr val="C00000"/>
              </a:solidFill>
              <a:cs typeface="B Nazanin" panose="00000400000000000000" pitchFamily="2" charset="-78"/>
            </a:endParaRPr>
          </a:p>
          <a:p>
            <a:pPr algn="just" rtl="1">
              <a:lnSpc>
                <a:spcPct val="160000"/>
              </a:lnSpc>
            </a:pPr>
            <a:endParaRPr lang="fa-IR" sz="2600" b="1" dirty="0">
              <a:solidFill>
                <a:srgbClr val="92D050"/>
              </a:solidFill>
              <a:cs typeface="B Nazanin" panose="00000400000000000000" pitchFamily="2" charset="-78"/>
            </a:endParaRPr>
          </a:p>
          <a:p>
            <a:pPr marL="457200" indent="-457200" algn="just" rtl="1">
              <a:lnSpc>
                <a:spcPct val="160000"/>
              </a:lnSpc>
              <a:buFont typeface="Courier New" panose="02070309020205020404" pitchFamily="49" charset="0"/>
              <a:buChar char="o"/>
            </a:pPr>
            <a:r>
              <a:rPr lang="fa-IR" sz="2800" b="1" dirty="0">
                <a:solidFill>
                  <a:srgbClr val="0070C0"/>
                </a:solidFill>
                <a:cs typeface="B Nazanin" panose="00000400000000000000" pitchFamily="2" charset="-78"/>
              </a:rPr>
              <a:t>در شرایط حاضر اجزای دیگری از شیوه زندگی سالم از جمله اصول حفاظتی مانند رعایت بهداشت فردی، استفاده از ماسک، رعایت فاصله اجتماعی و ... نیز اهمیت و جایگاه ویژه‌ای را به خود اختصاص داده‌است.</a:t>
            </a:r>
            <a:endParaRPr lang="en-US" sz="2800" b="1" dirty="0">
              <a:solidFill>
                <a:srgbClr val="0070C0"/>
              </a:solidFill>
              <a:cs typeface="B Nazanin" panose="00000400000000000000" pitchFamily="2" charset="-78"/>
            </a:endParaRPr>
          </a:p>
          <a:p>
            <a:pPr algn="just" rtl="1">
              <a:lnSpc>
                <a:spcPct val="160000"/>
              </a:lnSpc>
            </a:pPr>
            <a:endParaRPr lang="fa-IR" sz="2800" b="1" dirty="0">
              <a:solidFill>
                <a:schemeClr val="accent1">
                  <a:lumMod val="20000"/>
                  <a:lumOff val="80000"/>
                </a:schemeClr>
              </a:solidFill>
              <a:cs typeface="B Nazanin" panose="00000400000000000000" pitchFamily="2" charset="-78"/>
            </a:endParaRPr>
          </a:p>
          <a:p>
            <a:pPr algn="just" rtl="1">
              <a:lnSpc>
                <a:spcPct val="160000"/>
              </a:lnSpc>
            </a:pPr>
            <a:endParaRPr lang="en-US" sz="2800" b="1" dirty="0">
              <a:solidFill>
                <a:srgbClr val="92D050"/>
              </a:solidFill>
              <a:cs typeface="B Nazanin" panose="00000400000000000000" pitchFamily="2" charset="-78"/>
            </a:endParaRPr>
          </a:p>
        </p:txBody>
      </p:sp>
    </p:spTree>
    <p:extLst>
      <p:ext uri="{BB962C8B-B14F-4D97-AF65-F5344CB8AC3E}">
        <p14:creationId xmlns:p14="http://schemas.microsoft.com/office/powerpoint/2010/main" val="341822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708" y="176270"/>
            <a:ext cx="11347374" cy="661012"/>
          </a:xfrm>
        </p:spPr>
        <p:style>
          <a:lnRef idx="1">
            <a:schemeClr val="accent5"/>
          </a:lnRef>
          <a:fillRef idx="2">
            <a:schemeClr val="accent5"/>
          </a:fillRef>
          <a:effectRef idx="1">
            <a:schemeClr val="accent5"/>
          </a:effectRef>
          <a:fontRef idx="minor">
            <a:schemeClr val="dk1"/>
          </a:fontRef>
        </p:style>
        <p:txBody>
          <a:bodyPr/>
          <a:lstStyle/>
          <a:p>
            <a:pPr algn="r"/>
            <a:r>
              <a:rPr lang="fa-IR" sz="3200" dirty="0">
                <a:cs typeface="B Titr" panose="00000700000000000000" pitchFamily="2" charset="-78"/>
              </a:rPr>
              <a:t>اهداف کارگاه: </a:t>
            </a:r>
            <a:endParaRPr lang="en-US" sz="3200" dirty="0">
              <a:cs typeface="B Titr" panose="00000700000000000000" pitchFamily="2" charset="-78"/>
            </a:endParaRPr>
          </a:p>
        </p:txBody>
      </p:sp>
      <p:sp>
        <p:nvSpPr>
          <p:cNvPr id="3" name="Text Placeholder 2"/>
          <p:cNvSpPr>
            <a:spLocks noGrp="1"/>
          </p:cNvSpPr>
          <p:nvPr>
            <p:ph type="body" idx="1"/>
          </p:nvPr>
        </p:nvSpPr>
        <p:spPr>
          <a:xfrm>
            <a:off x="973269" y="1104711"/>
            <a:ext cx="10836813" cy="5465443"/>
          </a:xfrm>
        </p:spPr>
        <p:txBody>
          <a:bodyPr>
            <a:normAutofit/>
          </a:bodyPr>
          <a:lstStyle/>
          <a:p>
            <a:pPr algn="just" rtl="1">
              <a:lnSpc>
                <a:spcPct val="120000"/>
              </a:lnSpc>
            </a:pPr>
            <a:r>
              <a:rPr lang="fa-IR" b="1" dirty="0">
                <a:solidFill>
                  <a:srgbClr val="C00000"/>
                </a:solidFill>
                <a:cs typeface="B Titr" panose="00000700000000000000" pitchFamily="2" charset="-78"/>
              </a:rPr>
              <a:t>اهداف کلی:</a:t>
            </a:r>
          </a:p>
          <a:p>
            <a:pPr algn="just" rtl="1"/>
            <a:r>
              <a:rPr lang="fa-IR" sz="2800" dirty="0">
                <a:solidFill>
                  <a:schemeClr val="tx1"/>
                </a:solidFill>
                <a:cs typeface="B Nazanin" panose="00000400000000000000" pitchFamily="2" charset="-78"/>
              </a:rPr>
              <a:t>*با مبانی و تعاریف شیوه زندگی سالم و تغییر رفتار آشنا باشد.</a:t>
            </a:r>
          </a:p>
          <a:p>
            <a:pPr algn="just" rtl="1"/>
            <a:endParaRPr lang="fa-IR" sz="2800" dirty="0">
              <a:solidFill>
                <a:schemeClr val="tx1"/>
              </a:solidFill>
              <a:cs typeface="B Nazanin" panose="00000400000000000000" pitchFamily="2" charset="-78"/>
            </a:endParaRPr>
          </a:p>
          <a:p>
            <a:pPr algn="just" rtl="1"/>
            <a:r>
              <a:rPr lang="fa-IR" sz="1800" dirty="0">
                <a:solidFill>
                  <a:srgbClr val="C00000"/>
                </a:solidFill>
                <a:cs typeface="B Titr" panose="00000700000000000000" pitchFamily="2" charset="-78"/>
              </a:rPr>
              <a:t>اهداف اختصاصی:</a:t>
            </a:r>
          </a:p>
          <a:p>
            <a:pPr algn="just" rtl="1"/>
            <a:r>
              <a:rPr lang="fa-IR" sz="2800" dirty="0">
                <a:solidFill>
                  <a:schemeClr val="tx1"/>
                </a:solidFill>
                <a:cs typeface="B Nazanin" panose="00000400000000000000" pitchFamily="2" charset="-78"/>
              </a:rPr>
              <a:t>*انواع مدل‌های تغییر رفتار را بشناسد.</a:t>
            </a:r>
          </a:p>
          <a:p>
            <a:pPr algn="just" rtl="1"/>
            <a:r>
              <a:rPr lang="fa-IR" sz="2800" dirty="0">
                <a:solidFill>
                  <a:schemeClr val="tx1"/>
                </a:solidFill>
                <a:cs typeface="B Nazanin" panose="00000400000000000000" pitchFamily="2" charset="-78"/>
              </a:rPr>
              <a:t>*ویژگی‌های مدل فرانظری یا مراحل تغییر رفتار را نام ببرد.</a:t>
            </a:r>
          </a:p>
          <a:p>
            <a:pPr algn="just" rtl="1"/>
            <a:endParaRPr lang="en-US" sz="2800" dirty="0">
              <a:solidFill>
                <a:schemeClr val="accent1">
                  <a:lumMod val="20000"/>
                  <a:lumOff val="80000"/>
                </a:schemeClr>
              </a:solidFill>
              <a:cs typeface="B Nazanin" panose="00000400000000000000" pitchFamily="2" charset="-78"/>
            </a:endParaRPr>
          </a:p>
        </p:txBody>
      </p:sp>
    </p:spTree>
    <p:extLst>
      <p:ext uri="{BB962C8B-B14F-4D97-AF65-F5344CB8AC3E}">
        <p14:creationId xmlns:p14="http://schemas.microsoft.com/office/powerpoint/2010/main" val="274246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335576" y="2246461"/>
            <a:ext cx="7821976" cy="211289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a-IR" sz="6600" dirty="0">
                <a:solidFill>
                  <a:schemeClr val="tx1"/>
                </a:solidFill>
                <a:cs typeface="B Titr" panose="00000700000000000000" pitchFamily="2" charset="-78"/>
              </a:rPr>
              <a:t>مبانی و تعاریف</a:t>
            </a:r>
            <a:endParaRPr lang="en-US" sz="6600" dirty="0">
              <a:solidFill>
                <a:schemeClr val="tx1"/>
              </a:solidFill>
              <a:cs typeface="B Titr" panose="00000700000000000000" pitchFamily="2" charset="-78"/>
            </a:endParaRPr>
          </a:p>
        </p:txBody>
      </p:sp>
    </p:spTree>
    <p:extLst>
      <p:ext uri="{BB962C8B-B14F-4D97-AF65-F5344CB8AC3E}">
        <p14:creationId xmlns:p14="http://schemas.microsoft.com/office/powerpoint/2010/main" val="1707452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4946" y="424229"/>
            <a:ext cx="6714287" cy="691364"/>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fa-IR" sz="2800" dirty="0">
                <a:cs typeface="B Titr" panose="00000700000000000000" pitchFamily="2" charset="-78"/>
              </a:rPr>
              <a:t>رفتار‌های پرخطر:</a:t>
            </a:r>
            <a:endParaRPr lang="en-US" sz="2800" dirty="0">
              <a:cs typeface="B Titr" panose="00000700000000000000" pitchFamily="2" charset="-78"/>
            </a:endParaRPr>
          </a:p>
        </p:txBody>
      </p:sp>
      <p:sp>
        <p:nvSpPr>
          <p:cNvPr id="5" name="Text Placeholder 4"/>
          <p:cNvSpPr>
            <a:spLocks noGrp="1"/>
          </p:cNvSpPr>
          <p:nvPr>
            <p:ph type="body" idx="1"/>
          </p:nvPr>
        </p:nvSpPr>
        <p:spPr>
          <a:xfrm>
            <a:off x="1377108" y="1784733"/>
            <a:ext cx="10532125" cy="4786189"/>
          </a:xfrm>
        </p:spPr>
        <p:txBody>
          <a:bodyPr>
            <a:normAutofit/>
          </a:bodyPr>
          <a:lstStyle/>
          <a:p>
            <a:pPr algn="just" rtl="1">
              <a:lnSpc>
                <a:spcPct val="170000"/>
              </a:lnSpc>
            </a:pPr>
            <a:r>
              <a:rPr lang="fa-IR" sz="2800" dirty="0">
                <a:solidFill>
                  <a:schemeClr val="tx1"/>
                </a:solidFill>
                <a:cs typeface="B Nazanin" panose="00000400000000000000" pitchFamily="2" charset="-78"/>
              </a:rPr>
              <a:t>ر</a:t>
            </a:r>
            <a:r>
              <a:rPr lang="ar-SA" sz="2800" dirty="0">
                <a:solidFill>
                  <a:schemeClr val="tx1"/>
                </a:solidFill>
                <a:cs typeface="B Nazanin" panose="00000400000000000000" pitchFamily="2" charset="-78"/>
              </a:rPr>
              <a:t>فتارهای پرخطر مانند رانندگی پرخطر، پرخوری و تغذیه نامطلوب، روابط جنسی پرخطر و محافظت نشده، زندگی بی تحرک، استعمال دخانیات، مصرف مشروبات الکلی، مصرف مواد مخدر و... عامل اصلی ایجاد بسیاری از شرایط خاص بهداشتی و بیماری</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ها است</a:t>
            </a:r>
            <a:r>
              <a:rPr lang="en-US" sz="2800" dirty="0">
                <a:solidFill>
                  <a:schemeClr val="tx1"/>
                </a:solidFill>
                <a:cs typeface="B Nazanin" panose="00000400000000000000" pitchFamily="2" charset="-78"/>
              </a:rPr>
              <a:t>. </a:t>
            </a:r>
            <a:endParaRPr lang="fa-IR" sz="2800" dirty="0">
              <a:solidFill>
                <a:schemeClr val="tx1"/>
              </a:solidFill>
              <a:cs typeface="B Nazanin" panose="00000400000000000000" pitchFamily="2" charset="-78"/>
            </a:endParaRPr>
          </a:p>
          <a:p>
            <a:pPr algn="r" rtl="1">
              <a:lnSpc>
                <a:spcPct val="170000"/>
              </a:lnSpc>
            </a:pPr>
            <a:r>
              <a:rPr lang="ar-SA" sz="2800" dirty="0">
                <a:solidFill>
                  <a:srgbClr val="0070C0"/>
                </a:solidFill>
                <a:cs typeface="B Nazanin" panose="00000400000000000000" pitchFamily="2" charset="-78"/>
              </a:rPr>
              <a:t>در میان همه رفتارهای پرخطر، </a:t>
            </a:r>
            <a:r>
              <a:rPr lang="ar-SA" sz="2800" b="1" u="sng" dirty="0">
                <a:solidFill>
                  <a:srgbClr val="0070C0"/>
                </a:solidFill>
                <a:cs typeface="B Nazanin" panose="00000400000000000000" pitchFamily="2" charset="-78"/>
              </a:rPr>
              <a:t>زندگی بدون تحرک </a:t>
            </a:r>
            <a:r>
              <a:rPr lang="ar-SA" sz="2800" dirty="0">
                <a:solidFill>
                  <a:srgbClr val="0070C0"/>
                </a:solidFill>
                <a:cs typeface="B Nazanin" panose="00000400000000000000" pitchFamily="2" charset="-78"/>
              </a:rPr>
              <a:t>یک مشکل بهداشت عمومی در دنیا است و به عنوان یک عامل خطر مستقل در بیماری</a:t>
            </a:r>
            <a:r>
              <a:rPr lang="fa-IR" sz="2800" dirty="0">
                <a:solidFill>
                  <a:srgbClr val="0070C0"/>
                </a:solidFill>
                <a:cs typeface="B Nazanin" panose="00000400000000000000" pitchFamily="2" charset="-78"/>
              </a:rPr>
              <a:t>‌</a:t>
            </a:r>
            <a:r>
              <a:rPr lang="ar-SA" sz="2800" dirty="0">
                <a:solidFill>
                  <a:srgbClr val="0070C0"/>
                </a:solidFill>
                <a:cs typeface="B Nazanin" panose="00000400000000000000" pitchFamily="2" charset="-78"/>
              </a:rPr>
              <a:t>های مزمن جسمی و روانی محسوب می</a:t>
            </a:r>
            <a:r>
              <a:rPr lang="fa-IR" sz="2800" dirty="0">
                <a:solidFill>
                  <a:srgbClr val="0070C0"/>
                </a:solidFill>
                <a:cs typeface="B Nazanin" panose="00000400000000000000" pitchFamily="2" charset="-78"/>
              </a:rPr>
              <a:t>‌</a:t>
            </a:r>
            <a:r>
              <a:rPr lang="ar-SA" sz="2800" dirty="0">
                <a:solidFill>
                  <a:srgbClr val="0070C0"/>
                </a:solidFill>
                <a:cs typeface="B Nazanin" panose="00000400000000000000" pitchFamily="2" charset="-78"/>
              </a:rPr>
              <a:t>شود. بیش از 3 میلیون مورد مرگ</a:t>
            </a:r>
            <a:r>
              <a:rPr lang="fa-IR" sz="2800" dirty="0">
                <a:solidFill>
                  <a:srgbClr val="0070C0"/>
                </a:solidFill>
                <a:cs typeface="B Nazanin" panose="00000400000000000000" pitchFamily="2" charset="-78"/>
              </a:rPr>
              <a:t>‌</a:t>
            </a:r>
            <a:r>
              <a:rPr lang="ar-SA" sz="2800" dirty="0">
                <a:solidFill>
                  <a:srgbClr val="0070C0"/>
                </a:solidFill>
                <a:cs typeface="B Nazanin" panose="00000400000000000000" pitchFamily="2" charset="-78"/>
              </a:rPr>
              <a:t>های دنیا در هر سال منتسب به فعالیت بدنی ناکافی است.</a:t>
            </a:r>
            <a:endParaRPr lang="fa-IR" sz="2800" dirty="0">
              <a:solidFill>
                <a:srgbClr val="0070C0"/>
              </a:solidFill>
              <a:cs typeface="B Nazanin" panose="00000400000000000000" pitchFamily="2" charset="-78"/>
            </a:endParaRPr>
          </a:p>
        </p:txBody>
      </p:sp>
      <p:pic>
        <p:nvPicPr>
          <p:cNvPr id="4" name="Picture 3" descr="سیگار 4.jpg"/>
          <p:cNvPicPr>
            <a:picLocks noChangeAspect="1"/>
          </p:cNvPicPr>
          <p:nvPr/>
        </p:nvPicPr>
        <p:blipFill>
          <a:blip r:embed="rId2"/>
          <a:stretch>
            <a:fillRect/>
          </a:stretch>
        </p:blipFill>
        <p:spPr>
          <a:xfrm rot="20645384">
            <a:off x="657780" y="415481"/>
            <a:ext cx="1855848" cy="169522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الکل4.jpg"/>
          <p:cNvPicPr>
            <a:picLocks noChangeAspect="1"/>
          </p:cNvPicPr>
          <p:nvPr/>
        </p:nvPicPr>
        <p:blipFill>
          <a:blip r:embed="rId3"/>
          <a:stretch>
            <a:fillRect/>
          </a:stretch>
        </p:blipFill>
        <p:spPr>
          <a:xfrm rot="20757942">
            <a:off x="3101930" y="298877"/>
            <a:ext cx="1701524" cy="15290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647491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133" y="207511"/>
            <a:ext cx="9298235" cy="684855"/>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fa-IR" sz="2800" dirty="0">
                <a:cs typeface="B Titr" panose="00000700000000000000" pitchFamily="2" charset="-78"/>
              </a:rPr>
              <a:t>راهبردهای تغییر رفتار از رفتار ناسالم به سالم:</a:t>
            </a:r>
            <a:endParaRPr lang="en-US" sz="2800" dirty="0">
              <a:cs typeface="B Titr" panose="00000700000000000000" pitchFamily="2" charset="-78"/>
            </a:endParaRPr>
          </a:p>
        </p:txBody>
      </p:sp>
      <p:sp>
        <p:nvSpPr>
          <p:cNvPr id="3" name="Text Placeholder 2"/>
          <p:cNvSpPr>
            <a:spLocks noGrp="1"/>
          </p:cNvSpPr>
          <p:nvPr>
            <p:ph type="body" idx="1"/>
          </p:nvPr>
        </p:nvSpPr>
        <p:spPr>
          <a:xfrm>
            <a:off x="1366092" y="1940436"/>
            <a:ext cx="10455007" cy="4608807"/>
          </a:xfrm>
        </p:spPr>
        <p:txBody>
          <a:bodyPr>
            <a:normAutofit/>
          </a:bodyPr>
          <a:lstStyle/>
          <a:p>
            <a:pPr algn="just" rtl="1"/>
            <a:r>
              <a:rPr lang="fa-IR" sz="2400" b="1" dirty="0">
                <a:solidFill>
                  <a:srgbClr val="C00000"/>
                </a:solidFill>
                <a:cs typeface="B Nazanin" panose="00000400000000000000" pitchFamily="2" charset="-78"/>
              </a:rPr>
              <a:t>تغییر رفتار مبتنی بر جامعه :</a:t>
            </a:r>
          </a:p>
          <a:p>
            <a:pPr algn="just" rtl="1"/>
            <a:r>
              <a:rPr lang="fa-IR" sz="2400" b="1" dirty="0">
                <a:solidFill>
                  <a:schemeClr val="tx1"/>
                </a:solidFill>
                <a:cs typeface="B Nazanin" panose="00000400000000000000" pitchFamily="2" charset="-78"/>
              </a:rPr>
              <a:t>عمده عوامل خطر بیماری‌های غیر واگیر با عوامل اجتماعی موثر برسلامت ارتباط دارد. لذا تغییر در این عوامل با همکاری بین‌بخشی و مشارکت اقشار مختلف جامعه و تکنولوژی مناسب به دست می‌آید.</a:t>
            </a:r>
          </a:p>
          <a:p>
            <a:pPr algn="just" rtl="1"/>
            <a:endParaRPr lang="fa-IR" sz="2800" b="1" dirty="0">
              <a:solidFill>
                <a:schemeClr val="tx1"/>
              </a:solidFill>
              <a:cs typeface="B Nazanin" panose="00000400000000000000" pitchFamily="2" charset="-78"/>
            </a:endParaRPr>
          </a:p>
          <a:p>
            <a:pPr algn="just" rtl="1"/>
            <a:r>
              <a:rPr lang="fa-IR" sz="2400" b="1" dirty="0">
                <a:solidFill>
                  <a:srgbClr val="C00000"/>
                </a:solidFill>
                <a:cs typeface="B Nazanin" panose="00000400000000000000" pitchFamily="2" charset="-78"/>
              </a:rPr>
              <a:t>تغییر رفتار مبتنی بر فرد:</a:t>
            </a:r>
          </a:p>
          <a:p>
            <a:pPr algn="just" rtl="1"/>
            <a:r>
              <a:rPr lang="fa-IR" sz="2400" b="1" dirty="0">
                <a:solidFill>
                  <a:schemeClr val="tx1"/>
                </a:solidFill>
                <a:cs typeface="B Nazanin" panose="00000400000000000000" pitchFamily="2" charset="-78"/>
              </a:rPr>
              <a:t>این راهبرد نیازمند مسلط و مجهز شدن</a:t>
            </a:r>
            <a:r>
              <a:rPr lang="fa-IR" sz="2400" b="1" u="sng" dirty="0">
                <a:solidFill>
                  <a:srgbClr val="92D050"/>
                </a:solidFill>
                <a:cs typeface="B Nazanin" panose="00000400000000000000" pitchFamily="2" charset="-78"/>
              </a:rPr>
              <a:t> </a:t>
            </a:r>
            <a:r>
              <a:rPr lang="fa-IR" sz="2400" b="1" u="sng" dirty="0">
                <a:solidFill>
                  <a:srgbClr val="00B050"/>
                </a:solidFill>
                <a:cs typeface="B Nazanin" panose="00000400000000000000" pitchFamily="2" charset="-78"/>
              </a:rPr>
              <a:t>ارائه‌دهندگان</a:t>
            </a:r>
            <a:r>
              <a:rPr lang="fa-IR" sz="2400" b="1" u="sng" dirty="0">
                <a:solidFill>
                  <a:srgbClr val="92D050"/>
                </a:solidFill>
                <a:cs typeface="B Nazanin" panose="00000400000000000000" pitchFamily="2" charset="-78"/>
              </a:rPr>
              <a:t> </a:t>
            </a:r>
            <a:r>
              <a:rPr lang="fa-IR" sz="2400" b="1" dirty="0">
                <a:solidFill>
                  <a:schemeClr val="tx1"/>
                </a:solidFill>
                <a:cs typeface="B Nazanin" panose="00000400000000000000" pitchFamily="2" charset="-78"/>
              </a:rPr>
              <a:t>خدمات بهداشتی به مهارت‌های مرتبط با </a:t>
            </a:r>
            <a:r>
              <a:rPr lang="fa-IR" sz="2800" b="1" u="sng" dirty="0">
                <a:solidFill>
                  <a:srgbClr val="00B050"/>
                </a:solidFill>
                <a:cs typeface="B Nazanin" panose="00000400000000000000" pitchFamily="2" charset="-78"/>
              </a:rPr>
              <a:t>مشاوره و</a:t>
            </a:r>
            <a:r>
              <a:rPr lang="fa-IR" sz="2800" b="1" u="sng" dirty="0">
                <a:solidFill>
                  <a:srgbClr val="92D050"/>
                </a:solidFill>
                <a:cs typeface="B Nazanin" panose="00000400000000000000" pitchFamily="2" charset="-78"/>
              </a:rPr>
              <a:t> </a:t>
            </a:r>
            <a:r>
              <a:rPr lang="fa-IR" sz="2800" b="1" u="sng" dirty="0">
                <a:solidFill>
                  <a:srgbClr val="00B050"/>
                </a:solidFill>
                <a:cs typeface="B Nazanin" panose="00000400000000000000" pitchFamily="2" charset="-78"/>
              </a:rPr>
              <a:t>آموزش</a:t>
            </a:r>
            <a:r>
              <a:rPr lang="fa-IR" sz="2800" b="1" u="sng" dirty="0">
                <a:solidFill>
                  <a:srgbClr val="92D050"/>
                </a:solidFill>
                <a:cs typeface="B Nazanin" panose="00000400000000000000" pitchFamily="2" charset="-78"/>
              </a:rPr>
              <a:t> </a:t>
            </a:r>
            <a:r>
              <a:rPr lang="fa-IR" sz="2400" b="1" dirty="0">
                <a:solidFill>
                  <a:schemeClr val="tx1"/>
                </a:solidFill>
                <a:cs typeface="B Nazanin" panose="00000400000000000000" pitchFamily="2" charset="-78"/>
              </a:rPr>
              <a:t>متناسب با نیاز‌های مراجعه کنندگان و گیرندگان خدمات بهداشتی و ابزار‌های مربوطه است.</a:t>
            </a:r>
            <a:endParaRPr lang="en-US" sz="2400" b="1" dirty="0">
              <a:solidFill>
                <a:schemeClr val="tx1"/>
              </a:solidFill>
              <a:cs typeface="B Nazanin" panose="00000400000000000000" pitchFamily="2" charset="-78"/>
            </a:endParaRPr>
          </a:p>
        </p:txBody>
      </p:sp>
      <p:pic>
        <p:nvPicPr>
          <p:cNvPr id="6" name="Picture 5"/>
          <p:cNvPicPr>
            <a:picLocks noChangeAspect="1"/>
          </p:cNvPicPr>
          <p:nvPr/>
        </p:nvPicPr>
        <p:blipFill>
          <a:blip r:embed="rId2" cstate="print"/>
          <a:stretch>
            <a:fillRect/>
          </a:stretch>
        </p:blipFill>
        <p:spPr>
          <a:xfrm rot="20590764">
            <a:off x="697538" y="421418"/>
            <a:ext cx="1647334" cy="11426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p:cNvPicPr>
            <a:picLocks noChangeAspect="1"/>
          </p:cNvPicPr>
          <p:nvPr/>
        </p:nvPicPr>
        <p:blipFill>
          <a:blip r:embed="rId3"/>
          <a:stretch>
            <a:fillRect/>
          </a:stretch>
        </p:blipFill>
        <p:spPr>
          <a:xfrm>
            <a:off x="1559990" y="1777930"/>
            <a:ext cx="2774924" cy="457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p:cNvPicPr>
            <a:picLocks noChangeAspect="1"/>
          </p:cNvPicPr>
          <p:nvPr/>
        </p:nvPicPr>
        <p:blipFill>
          <a:blip r:embed="rId4"/>
          <a:stretch>
            <a:fillRect/>
          </a:stretch>
        </p:blipFill>
        <p:spPr>
          <a:xfrm>
            <a:off x="1598537" y="3793921"/>
            <a:ext cx="2697830" cy="4509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795762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540" y="198305"/>
            <a:ext cx="11699912" cy="661012"/>
          </a:xfrm>
        </p:spPr>
        <p:style>
          <a:lnRef idx="1">
            <a:schemeClr val="accent5"/>
          </a:lnRef>
          <a:fillRef idx="2">
            <a:schemeClr val="accent5"/>
          </a:fillRef>
          <a:effectRef idx="1">
            <a:schemeClr val="accent5"/>
          </a:effectRef>
          <a:fontRef idx="minor">
            <a:schemeClr val="dk1"/>
          </a:fontRef>
        </p:style>
        <p:txBody>
          <a:bodyPr/>
          <a:lstStyle/>
          <a:p>
            <a:pPr algn="r"/>
            <a:r>
              <a:rPr lang="fa-IR" sz="3200" dirty="0">
                <a:cs typeface="B Nazanin" panose="00000400000000000000" pitchFamily="2" charset="-78"/>
              </a:rPr>
              <a:t> </a:t>
            </a:r>
            <a:r>
              <a:rPr lang="fa-IR" sz="2800" dirty="0">
                <a:cs typeface="B Titr" panose="00000700000000000000" pitchFamily="2" charset="-78"/>
              </a:rPr>
              <a:t>(شیوه زندگی):</a:t>
            </a:r>
            <a:r>
              <a:rPr lang="en-US" sz="3200" dirty="0">
                <a:cs typeface="B Titr" panose="00000700000000000000" pitchFamily="2" charset="-78"/>
              </a:rPr>
              <a:t>Life style</a:t>
            </a:r>
          </a:p>
        </p:txBody>
      </p:sp>
      <p:sp>
        <p:nvSpPr>
          <p:cNvPr id="5" name="Text Placeholder 4"/>
          <p:cNvSpPr>
            <a:spLocks noGrp="1"/>
          </p:cNvSpPr>
          <p:nvPr>
            <p:ph type="body" idx="1"/>
          </p:nvPr>
        </p:nvSpPr>
        <p:spPr>
          <a:xfrm>
            <a:off x="1652530" y="1277957"/>
            <a:ext cx="10399922" cy="5067087"/>
          </a:xfrm>
        </p:spPr>
        <p:txBody>
          <a:bodyPr>
            <a:normAutofit fontScale="85000" lnSpcReduction="10000"/>
          </a:bodyPr>
          <a:lstStyle/>
          <a:p>
            <a:pPr algn="just" rtl="1">
              <a:lnSpc>
                <a:spcPct val="150000"/>
              </a:lnSpc>
            </a:pPr>
            <a:r>
              <a:rPr lang="ar-SA" sz="2800" dirty="0">
                <a:solidFill>
                  <a:schemeClr val="tx1"/>
                </a:solidFill>
                <a:cs typeface="B Nazanin" panose="00000400000000000000" pitchFamily="2" charset="-78"/>
              </a:rPr>
              <a:t>سبک یا شیوه زندگی شامل مجموع</a:t>
            </a:r>
            <a:r>
              <a:rPr lang="fa-IR" sz="2800" dirty="0">
                <a:solidFill>
                  <a:schemeClr val="tx1"/>
                </a:solidFill>
                <a:cs typeface="B Nazanin" panose="00000400000000000000" pitchFamily="2" charset="-78"/>
              </a:rPr>
              <a:t>ه‌</a:t>
            </a:r>
            <a:r>
              <a:rPr lang="ar-SA" sz="2800" dirty="0">
                <a:solidFill>
                  <a:schemeClr val="tx1"/>
                </a:solidFill>
                <a:cs typeface="B Nazanin" panose="00000400000000000000" pitchFamily="2" charset="-78"/>
              </a:rPr>
              <a:t>ای از </a:t>
            </a:r>
            <a:r>
              <a:rPr lang="ar-SA" sz="2800" b="1" u="sng" dirty="0">
                <a:solidFill>
                  <a:srgbClr val="00B050"/>
                </a:solidFill>
                <a:cs typeface="B Nazanin" panose="00000400000000000000" pitchFamily="2" charset="-78"/>
              </a:rPr>
              <a:t>عناصر ارزشی، الگوها یا طرح</a:t>
            </a:r>
            <a:r>
              <a:rPr lang="fa-IR" sz="2800" b="1" u="sng" dirty="0">
                <a:solidFill>
                  <a:srgbClr val="00B050"/>
                </a:solidFill>
                <a:cs typeface="B Nazanin" panose="00000400000000000000" pitchFamily="2" charset="-78"/>
              </a:rPr>
              <a:t>‌</a:t>
            </a:r>
            <a:r>
              <a:rPr lang="ar-SA" sz="2800" b="1" u="sng" dirty="0">
                <a:solidFill>
                  <a:srgbClr val="00B050"/>
                </a:solidFill>
                <a:cs typeface="B Nazanin" panose="00000400000000000000" pitchFamily="2" charset="-78"/>
              </a:rPr>
              <a:t>های رفتاری در زندگی روزمره انسان</a:t>
            </a:r>
            <a:r>
              <a:rPr lang="fa-IR" sz="2800" b="1" u="sng" dirty="0">
                <a:solidFill>
                  <a:srgbClr val="00B050"/>
                </a:solidFill>
                <a:cs typeface="B Nazanin" panose="00000400000000000000" pitchFamily="2" charset="-78"/>
              </a:rPr>
              <a:t>‌</a:t>
            </a:r>
            <a:r>
              <a:rPr lang="ar-SA" sz="2800" b="1" u="sng" dirty="0">
                <a:solidFill>
                  <a:srgbClr val="00B050"/>
                </a:solidFill>
                <a:cs typeface="B Nazanin" panose="00000400000000000000" pitchFamily="2" charset="-78"/>
              </a:rPr>
              <a:t>ها </a:t>
            </a:r>
            <a:r>
              <a:rPr lang="ar-SA" sz="2800" dirty="0">
                <a:solidFill>
                  <a:schemeClr val="tx1"/>
                </a:solidFill>
                <a:cs typeface="B Nazanin" panose="00000400000000000000" pitchFamily="2" charset="-78"/>
              </a:rPr>
              <a:t>است، بدین معنی</a:t>
            </a:r>
            <a:r>
              <a:rPr lang="fa-IR" sz="2800" dirty="0">
                <a:solidFill>
                  <a:schemeClr val="tx1"/>
                </a:solidFill>
                <a:cs typeface="B Nazanin" panose="00000400000000000000" pitchFamily="2" charset="-78"/>
              </a:rPr>
              <a:t> </a:t>
            </a:r>
            <a:r>
              <a:rPr lang="ar-SA" sz="2800" dirty="0">
                <a:solidFill>
                  <a:schemeClr val="tx1"/>
                </a:solidFill>
                <a:cs typeface="B Nazanin" panose="00000400000000000000" pitchFamily="2" charset="-78"/>
              </a:rPr>
              <a:t>که هر فردی در زندگی روزمره خود از الگو یا طرح رفتاری و نظم مشخصی در کار، نحوه گذران اوقات فراغت و نوع تفریحات، مدل دینداری و نظام باورها، خواب و استراحت، روابط جنسی، نحوه و الگوی مصرف، تغذیه، تحرک، رابطه با محیط زیست، زندگی اجتماعی، نحوه روابط با افراد خانواده و خویشاوندان و همسایگان و دوستان و... پیروی می</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کند که شیوه زندگی او را تشکیل می</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دهند</a:t>
            </a:r>
            <a:r>
              <a:rPr lang="fa-IR" sz="2800" dirty="0">
                <a:solidFill>
                  <a:schemeClr val="tx1"/>
                </a:solidFill>
                <a:cs typeface="B Nazanin" panose="00000400000000000000" pitchFamily="2" charset="-78"/>
              </a:rPr>
              <a:t>. (انتخاب‌ها و تصمیمات از تعداد زیادی انتخاب موجود، با اختیار درباره نحوه عملکرد روزمره )</a:t>
            </a:r>
          </a:p>
          <a:p>
            <a:pPr algn="just" rtl="1">
              <a:lnSpc>
                <a:spcPct val="150000"/>
              </a:lnSpc>
            </a:pPr>
            <a:r>
              <a:rPr lang="en-US" dirty="0"/>
              <a:t> </a:t>
            </a:r>
            <a:r>
              <a:rPr lang="ar-SA" sz="3200" b="1" dirty="0">
                <a:solidFill>
                  <a:srgbClr val="C00000"/>
                </a:solidFill>
                <a:cs typeface="B Nazanin" panose="00000400000000000000" pitchFamily="2" charset="-78"/>
              </a:rPr>
              <a:t>از دیدگاه سلامت، </a:t>
            </a:r>
            <a:r>
              <a:rPr lang="ar-SA" sz="2800" dirty="0">
                <a:solidFill>
                  <a:srgbClr val="00B050"/>
                </a:solidFill>
                <a:cs typeface="B Nazanin" panose="00000400000000000000" pitchFamily="2" charset="-78"/>
              </a:rPr>
              <a:t>وقتی انتخاب سبک زندگی در جهت دستیابی به مقاصد سلامتی فرد باشد، سبک زندگی سالم نامیده می</a:t>
            </a:r>
            <a:r>
              <a:rPr lang="fa-IR" sz="2800" dirty="0">
                <a:solidFill>
                  <a:srgbClr val="00B050"/>
                </a:solidFill>
                <a:cs typeface="B Nazanin" panose="00000400000000000000" pitchFamily="2" charset="-78"/>
              </a:rPr>
              <a:t>‌</a:t>
            </a:r>
            <a:r>
              <a:rPr lang="ar-SA" sz="2800" dirty="0">
                <a:solidFill>
                  <a:srgbClr val="00B050"/>
                </a:solidFill>
                <a:cs typeface="B Nazanin" panose="00000400000000000000" pitchFamily="2" charset="-78"/>
              </a:rPr>
              <a:t>شود، </a:t>
            </a:r>
            <a:r>
              <a:rPr lang="ar-SA" sz="2800" dirty="0">
                <a:solidFill>
                  <a:schemeClr val="tx1"/>
                </a:solidFill>
                <a:cs typeface="B Nazanin" panose="00000400000000000000" pitchFamily="2" charset="-78"/>
              </a:rPr>
              <a:t>یعنی از یک طرف انتخاب و تمرین</a:t>
            </a:r>
            <a:r>
              <a:rPr lang="fa-IR" sz="2800" dirty="0">
                <a:solidFill>
                  <a:schemeClr val="tx1"/>
                </a:solidFill>
                <a:cs typeface="B Nazanin" panose="00000400000000000000" pitchFamily="2" charset="-78"/>
              </a:rPr>
              <a:t> </a:t>
            </a:r>
            <a:r>
              <a:rPr lang="ar-SA" sz="2800" dirty="0">
                <a:solidFill>
                  <a:schemeClr val="tx1"/>
                </a:solidFill>
                <a:cs typeface="B Nazanin" panose="00000400000000000000" pitchFamily="2" charset="-78"/>
              </a:rPr>
              <a:t>عادت</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های خوب و سالم و بکار بستن آن</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ها در تمام مراحل زندگی و از طرف دیگر دوری جستن از عادت</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های زیان بار و غیر سالم</a:t>
            </a:r>
            <a:r>
              <a:rPr lang="en-US" sz="2800" dirty="0">
                <a:solidFill>
                  <a:schemeClr val="tx1"/>
                </a:solidFill>
                <a:cs typeface="B Nazanin" panose="00000400000000000000" pitchFamily="2" charset="-78"/>
              </a:rPr>
              <a:t>.</a:t>
            </a:r>
          </a:p>
          <a:p>
            <a:pPr algn="just" rtl="1"/>
            <a:endParaRPr lang="en-US" dirty="0"/>
          </a:p>
        </p:txBody>
      </p:sp>
    </p:spTree>
    <p:extLst>
      <p:ext uri="{BB962C8B-B14F-4D97-AF65-F5344CB8AC3E}">
        <p14:creationId xmlns:p14="http://schemas.microsoft.com/office/powerpoint/2010/main" val="171192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489" y="121186"/>
            <a:ext cx="11721947" cy="727113"/>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fa-IR" dirty="0">
                <a:cs typeface="B Nazanin" panose="00000400000000000000" pitchFamily="2" charset="-78"/>
              </a:rPr>
              <a:t> </a:t>
            </a:r>
            <a:r>
              <a:rPr lang="fa-IR" sz="2700" dirty="0">
                <a:cs typeface="B Titr" panose="00000700000000000000" pitchFamily="2" charset="-78"/>
              </a:rPr>
              <a:t>در شیوه زندگی: </a:t>
            </a:r>
            <a:r>
              <a:rPr lang="en-US" sz="2700" b="1" dirty="0">
                <a:solidFill>
                  <a:srgbClr val="C00000"/>
                </a:solidFill>
                <a:cs typeface="B Titr" panose="00000700000000000000" pitchFamily="2" charset="-78"/>
              </a:rPr>
              <a:t>WHO</a:t>
            </a:r>
            <a:r>
              <a:rPr lang="fa-IR" sz="3200" dirty="0">
                <a:cs typeface="B Titr" panose="00000700000000000000" pitchFamily="2" charset="-78"/>
              </a:rPr>
              <a:t> </a:t>
            </a:r>
            <a:r>
              <a:rPr lang="fa-IR" sz="2700" dirty="0">
                <a:cs typeface="B Titr" panose="00000700000000000000" pitchFamily="2" charset="-78"/>
              </a:rPr>
              <a:t>استفاده از تعریف</a:t>
            </a:r>
            <a:r>
              <a:rPr lang="fa-IR" dirty="0">
                <a:cs typeface="B Titr" panose="00000700000000000000" pitchFamily="2" charset="-78"/>
              </a:rPr>
              <a:t> </a:t>
            </a:r>
            <a:endParaRPr lang="en-US" dirty="0">
              <a:cs typeface="B Titr" panose="00000700000000000000" pitchFamily="2" charset="-78"/>
            </a:endParaRPr>
          </a:p>
        </p:txBody>
      </p:sp>
      <p:sp>
        <p:nvSpPr>
          <p:cNvPr id="5" name="Text Placeholder 4"/>
          <p:cNvSpPr>
            <a:spLocks noGrp="1"/>
          </p:cNvSpPr>
          <p:nvPr>
            <p:ph type="body" idx="1"/>
          </p:nvPr>
        </p:nvSpPr>
        <p:spPr>
          <a:xfrm>
            <a:off x="1575412" y="1740665"/>
            <a:ext cx="10466023" cy="4582077"/>
          </a:xfrm>
        </p:spPr>
        <p:txBody>
          <a:bodyPr>
            <a:normAutofit/>
          </a:bodyPr>
          <a:lstStyle/>
          <a:p>
            <a:pPr algn="just" rtl="1">
              <a:lnSpc>
                <a:spcPct val="160000"/>
              </a:lnSpc>
            </a:pPr>
            <a:r>
              <a:rPr lang="ar-SA" sz="2800" dirty="0">
                <a:solidFill>
                  <a:schemeClr val="tx1"/>
                </a:solidFill>
                <a:cs typeface="B Nazanin" panose="00000400000000000000" pitchFamily="2" charset="-78"/>
              </a:rPr>
              <a:t>با استفاده از تعریف</a:t>
            </a:r>
            <a:r>
              <a:rPr lang="en-US" sz="2800" dirty="0">
                <a:solidFill>
                  <a:schemeClr val="tx1"/>
                </a:solidFill>
                <a:cs typeface="B Nazanin" panose="00000400000000000000" pitchFamily="2" charset="-78"/>
              </a:rPr>
              <a:t> WHO </a:t>
            </a:r>
            <a:r>
              <a:rPr lang="ar-SA" sz="2800" dirty="0">
                <a:solidFill>
                  <a:schemeClr val="tx1"/>
                </a:solidFill>
                <a:cs typeface="B Nazanin" panose="00000400000000000000" pitchFamily="2" charset="-78"/>
              </a:rPr>
              <a:t>میتوان گفت سبک زندگی سالم راهی است برای زندگی سالم یا تامین، حفظ و ارتقای س</a:t>
            </a:r>
            <a:r>
              <a:rPr lang="fa-IR" sz="2800" dirty="0">
                <a:solidFill>
                  <a:schemeClr val="tx1"/>
                </a:solidFill>
                <a:cs typeface="B Nazanin" panose="00000400000000000000" pitchFamily="2" charset="-78"/>
              </a:rPr>
              <a:t>لا</a:t>
            </a:r>
            <a:r>
              <a:rPr lang="ar-SA" sz="2800" dirty="0">
                <a:solidFill>
                  <a:schemeClr val="tx1"/>
                </a:solidFill>
                <a:cs typeface="B Nazanin" panose="00000400000000000000" pitchFamily="2" charset="-78"/>
              </a:rPr>
              <a:t>متی بر اساس الگوهای قابل تعریف رفتار که در تعامل بین ویژ گی</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های فردی، روابط اجتماعی و شرایط محیطی زندگی تعیین می</a:t>
            </a:r>
            <a:r>
              <a:rPr lang="fa-IR" sz="2800" dirty="0">
                <a:solidFill>
                  <a:schemeClr val="tx1"/>
                </a:solidFill>
                <a:cs typeface="B Nazanin" panose="00000400000000000000" pitchFamily="2" charset="-78"/>
              </a:rPr>
              <a:t>‌</a:t>
            </a:r>
            <a:r>
              <a:rPr lang="ar-SA" sz="2800" dirty="0">
                <a:solidFill>
                  <a:schemeClr val="tx1"/>
                </a:solidFill>
                <a:cs typeface="B Nazanin" panose="00000400000000000000" pitchFamily="2" charset="-78"/>
              </a:rPr>
              <a:t>شود</a:t>
            </a:r>
            <a:r>
              <a:rPr lang="fa-IR" sz="2800" dirty="0">
                <a:solidFill>
                  <a:schemeClr val="tx1"/>
                </a:solidFill>
                <a:cs typeface="B Nazanin" panose="00000400000000000000" pitchFamily="2" charset="-78"/>
              </a:rPr>
              <a:t>.</a:t>
            </a:r>
          </a:p>
          <a:p>
            <a:pPr algn="just" rtl="1"/>
            <a:endParaRPr lang="en-US" dirty="0"/>
          </a:p>
        </p:txBody>
      </p:sp>
    </p:spTree>
    <p:extLst>
      <p:ext uri="{BB962C8B-B14F-4D97-AF65-F5344CB8AC3E}">
        <p14:creationId xmlns:p14="http://schemas.microsoft.com/office/powerpoint/2010/main" val="153567005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2025</TotalTime>
  <Words>1688</Words>
  <Application>Microsoft Office PowerPoint</Application>
  <PresentationFormat>Widescreen</PresentationFormat>
  <Paragraphs>78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Aparajita</vt:lpstr>
      <vt:lpstr>Arial</vt:lpstr>
      <vt:lpstr>Century Gothic</vt:lpstr>
      <vt:lpstr>Courier New</vt:lpstr>
      <vt:lpstr>Wingdings</vt:lpstr>
      <vt:lpstr>Wingdings 3</vt:lpstr>
      <vt:lpstr>Wisp</vt:lpstr>
      <vt:lpstr> مشاوره برای تغییر رفتار سلامت SOC</vt:lpstr>
      <vt:lpstr>PowerPoint Presentation</vt:lpstr>
      <vt:lpstr>مقدمه:</vt:lpstr>
      <vt:lpstr>اهداف کارگاه: </vt:lpstr>
      <vt:lpstr>PowerPoint Presentation</vt:lpstr>
      <vt:lpstr>رفتار‌های پرخطر:</vt:lpstr>
      <vt:lpstr>راهبردهای تغییر رفتار از رفتار ناسالم به سالم:</vt:lpstr>
      <vt:lpstr> (شیوه زندگی):Life style</vt:lpstr>
      <vt:lpstr> در شیوه زندگی: WHO استفاده از تعریف </vt:lpstr>
      <vt:lpstr>عوامل موثر بر شیوه زندگی:</vt:lpstr>
      <vt:lpstr>شیوه زندگی سالم در برنامه کشوری سلامت میانسالان: </vt:lpstr>
      <vt:lpstr>رفتار:</vt:lpstr>
      <vt:lpstr>رفتار – ادامه:</vt:lpstr>
      <vt:lpstr>تغییر رفتار:</vt:lpstr>
      <vt:lpstr>تغییر رفتار- ادامه:</vt:lpstr>
      <vt:lpstr>چارچوب تغییر رفتار:</vt:lpstr>
      <vt:lpstr>انواع مدل‌های تغییر رفتار:</vt:lpstr>
      <vt:lpstr>انواع مدل‌های تغییر رفتار- ادامه:</vt:lpstr>
      <vt:lpstr>انواع مدل‌های تغییر رفتار- ادامه:</vt:lpstr>
      <vt:lpstr>با تشکر از توجه شما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مشاوره برای تغییر رفتار سلامت SOC</dc:title>
  <dc:creator>لادن امیراصلانی</dc:creator>
  <cp:lastModifiedBy>HAMSHAHRI</cp:lastModifiedBy>
  <cp:revision>355</cp:revision>
  <dcterms:created xsi:type="dcterms:W3CDTF">2021-06-22T07:55:48Z</dcterms:created>
  <dcterms:modified xsi:type="dcterms:W3CDTF">2023-06-27T06:40:25Z</dcterms:modified>
</cp:coreProperties>
</file>