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5" r:id="rId2"/>
    <p:sldId id="296" r:id="rId3"/>
    <p:sldId id="297" r:id="rId4"/>
    <p:sldId id="302" r:id="rId5"/>
    <p:sldId id="303" r:id="rId6"/>
    <p:sldId id="304" r:id="rId7"/>
    <p:sldId id="305" r:id="rId8"/>
    <p:sldId id="290" r:id="rId9"/>
    <p:sldId id="306" r:id="rId10"/>
    <p:sldId id="307" r:id="rId11"/>
    <p:sldId id="308" r:id="rId12"/>
    <p:sldId id="309" r:id="rId13"/>
    <p:sldId id="310" r:id="rId14"/>
    <p:sldId id="311" r:id="rId15"/>
    <p:sldId id="312" r:id="rId16"/>
    <p:sldId id="313" r:id="rId17"/>
    <p:sldId id="314" r:id="rId18"/>
    <p:sldId id="315" r:id="rId19"/>
    <p:sldId id="318" r:id="rId20"/>
    <p:sldId id="262" r:id="rId21"/>
    <p:sldId id="326" r:id="rId22"/>
    <p:sldId id="323" r:id="rId23"/>
    <p:sldId id="324" r:id="rId24"/>
    <p:sldId id="319" r:id="rId25"/>
    <p:sldId id="265" r:id="rId26"/>
    <p:sldId id="266" r:id="rId27"/>
    <p:sldId id="267" r:id="rId28"/>
    <p:sldId id="320" r:id="rId29"/>
    <p:sldId id="268" r:id="rId30"/>
    <p:sldId id="270" r:id="rId31"/>
    <p:sldId id="271" r:id="rId32"/>
    <p:sldId id="272" r:id="rId33"/>
    <p:sldId id="273" r:id="rId34"/>
    <p:sldId id="274" r:id="rId35"/>
    <p:sldId id="293" r:id="rId36"/>
    <p:sldId id="321" r:id="rId37"/>
    <p:sldId id="277" r:id="rId38"/>
    <p:sldId id="322" r:id="rId39"/>
    <p:sldId id="278" r:id="rId40"/>
    <p:sldId id="279" r:id="rId41"/>
    <p:sldId id="299" r:id="rId42"/>
    <p:sldId id="283" r:id="rId43"/>
    <p:sldId id="317" r:id="rId44"/>
    <p:sldId id="316" r:id="rId45"/>
    <p:sldId id="284" r:id="rId46"/>
    <p:sldId id="285" r:id="rId47"/>
    <p:sldId id="32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5D07D96-67E5-495D-9C48-EBF2A5554B22}" type="datetimeFigureOut">
              <a:rPr lang="en-US" smtClean="0"/>
              <a:pPr/>
              <a:t>11/4/2023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6E803D-A23E-41D0-9170-D20FA82ED4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D07D96-67E5-495D-9C48-EBF2A5554B22}"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D07D96-67E5-495D-9C48-EBF2A5554B22}"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3" name="Picture 5" descr="flow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6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3"/>
          <p:cNvSpPr>
            <a:spLocks noGrp="1" noChangeArrowheads="1"/>
          </p:cNvSpPr>
          <p:nvPr>
            <p:ph type="ctrTitle"/>
          </p:nvPr>
        </p:nvSpPr>
        <p:spPr>
          <a:xfrm>
            <a:off x="1768475" y="3482975"/>
            <a:ext cx="5322888" cy="588963"/>
          </a:xfrm>
        </p:spPr>
        <p:txBody>
          <a:bodyPr/>
          <a:lstStyle>
            <a:lvl1pPr>
              <a:defRPr sz="2500"/>
            </a:lvl1pPr>
          </a:lstStyle>
          <a:p>
            <a:r>
              <a:rPr lang="en-US"/>
              <a:t>Name of Presentation!</a:t>
            </a:r>
          </a:p>
        </p:txBody>
      </p:sp>
    </p:spTree>
    <p:extLst>
      <p:ext uri="{BB962C8B-B14F-4D97-AF65-F5344CB8AC3E}">
        <p14:creationId xmlns:p14="http://schemas.microsoft.com/office/powerpoint/2010/main" val="546074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D07D96-67E5-495D-9C48-EBF2A5554B22}"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D07D96-67E5-495D-9C48-EBF2A5554B22}"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6E803D-A23E-41D0-9170-D20FA82ED4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D07D96-67E5-495D-9C48-EBF2A5554B22}"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D07D96-67E5-495D-9C48-EBF2A5554B22}" type="datetimeFigureOut">
              <a:rPr lang="en-US" smtClean="0"/>
              <a:pPr/>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5D07D96-67E5-495D-9C48-EBF2A5554B22}" type="datetimeFigureOut">
              <a:rPr lang="en-US" smtClean="0"/>
              <a:pPr/>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07D96-67E5-495D-9C48-EBF2A5554B22}" type="datetimeFigureOut">
              <a:rPr lang="en-US" smtClean="0"/>
              <a:pPr/>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D07D96-67E5-495D-9C48-EBF2A5554B22}"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6E803D-A23E-41D0-9170-D20FA82ED4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5D07D96-67E5-495D-9C48-EBF2A5554B22}"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6E803D-A23E-41D0-9170-D20FA82ED40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D07D96-67E5-495D-9C48-EBF2A5554B22}" type="datetimeFigureOut">
              <a:rPr lang="en-US" smtClean="0"/>
              <a:pPr/>
              <a:t>11/4/2023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6E803D-A23E-41D0-9170-D20FA82ED40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vfsari.com/wiki/Azoospermi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vfsari.com/wiki/Cryptorchism" TargetMode="External"/><Relationship Id="rId2" Type="http://schemas.openxmlformats.org/officeDocument/2006/relationships/hyperlink" Target="http://www.ivfsari.com/wiki/Klinefelter_syndrome" TargetMode="External"/><Relationship Id="rId1" Type="http://schemas.openxmlformats.org/officeDocument/2006/relationships/slideLayout" Target="../slideLayouts/slideLayout2.xml"/><Relationship Id="rId4" Type="http://schemas.openxmlformats.org/officeDocument/2006/relationships/hyperlink" Target="http://www.ivfsari.com/wiki/Sertoli_cell-only_syndrom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vfsari.com/wiki/Retrograde_ejaculation" TargetMode="External"/><Relationship Id="rId2" Type="http://schemas.openxmlformats.org/officeDocument/2006/relationships/hyperlink" Target="http://www.ivfsari.com/wiki/Aspermi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ivfsari.com/wiki/Ejaculatory_duct_obstruc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6096000"/>
            <a:ext cx="6477000" cy="587375"/>
          </a:xfrm>
          <a:noFill/>
        </p:spPr>
        <p:txBody>
          <a:bodyPr>
            <a:normAutofit fontScale="90000"/>
          </a:bodyPr>
          <a:lstStyle/>
          <a:p>
            <a:pPr eaLnBrk="1" hangingPunct="1"/>
            <a:r>
              <a:rPr lang="en-US" sz="3600" b="1" dirty="0">
                <a:solidFill>
                  <a:schemeClr val="accent3"/>
                </a:solidFill>
                <a:latin typeface="Monotype Corsiva" pitchFamily="66" charset="0"/>
                <a:cs typeface="B Elham" pitchFamily="2" charset="-78"/>
              </a:rPr>
              <a:t>IN THE NAME OF  GOD</a:t>
            </a:r>
            <a:r>
              <a:rPr lang="fa-IR" sz="3600" dirty="0">
                <a:solidFill>
                  <a:schemeClr val="accent2"/>
                </a:solidFill>
              </a:rPr>
              <a:t/>
            </a:r>
            <a:br>
              <a:rPr lang="fa-IR" sz="3600" dirty="0">
                <a:solidFill>
                  <a:schemeClr val="accent2"/>
                </a:solidFill>
              </a:rPr>
            </a:br>
            <a:endParaRPr lang="en-US" sz="3300" dirty="0">
              <a:solidFill>
                <a:schemeClr val="accent2"/>
              </a:solidFill>
            </a:endParaRPr>
          </a:p>
        </p:txBody>
      </p:sp>
    </p:spTree>
    <p:extLst>
      <p:ext uri="{BB962C8B-B14F-4D97-AF65-F5344CB8AC3E}">
        <p14:creationId xmlns:p14="http://schemas.microsoft.com/office/powerpoint/2010/main" val="2140308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آنالیز اسپرم</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fa-IR" dirty="0"/>
              <a:t>اگر مردی دارای 100 میلیون اسپرم </a:t>
            </a:r>
            <a:r>
              <a:rPr lang="fa-IR" dirty="0">
                <a:solidFill>
                  <a:srgbClr val="FF0000"/>
                </a:solidFill>
              </a:rPr>
              <a:t>فاقد حرکت </a:t>
            </a:r>
            <a:r>
              <a:rPr lang="fa-IR" dirty="0"/>
              <a:t>باشد نابارور خواهد بود. برای قضاوت در مورد آزمایش تجزیه منی از تعاریف سازمان بهداشت جهانی استفاده می شود. سازمان بهداشت جهانی در سالهای 1992، 1999 و 2010 تعاریفی را برای یک آزمایش تجزیه منی طبیعی قائل شده است. </a:t>
            </a:r>
            <a:br>
              <a:rPr lang="fa-IR"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r" rtl="1"/>
            <a:r>
              <a:rPr lang="fa-IR" dirty="0"/>
              <a:t>آنالیز اسپرم</a:t>
            </a:r>
            <a:endParaRPr lang="en-US" dirty="0"/>
          </a:p>
        </p:txBody>
      </p:sp>
      <p:sp>
        <p:nvSpPr>
          <p:cNvPr id="3" name="Content Placeholder 2"/>
          <p:cNvSpPr>
            <a:spLocks noGrp="1"/>
          </p:cNvSpPr>
          <p:nvPr>
            <p:ph idx="1"/>
          </p:nvPr>
        </p:nvSpPr>
        <p:spPr>
          <a:xfrm>
            <a:off x="457200" y="1600200"/>
            <a:ext cx="8229600" cy="4876800"/>
          </a:xfrm>
        </p:spPr>
        <p:txBody>
          <a:bodyPr>
            <a:normAutofit fontScale="92500"/>
          </a:bodyPr>
          <a:lstStyle/>
          <a:p>
            <a:pPr algn="r" rtl="1"/>
            <a:r>
              <a:rPr lang="fa-IR" dirty="0"/>
              <a:t>حداقل حجم آن 1/5 میلی لیتر باشد.</a:t>
            </a:r>
            <a:br>
              <a:rPr lang="fa-IR" dirty="0"/>
            </a:br>
            <a:r>
              <a:rPr lang="fa-IR" dirty="0"/>
              <a:t>• ظرف 60 دقیقه پس از انزال از حالت انعقادی خارج شود.</a:t>
            </a:r>
            <a:br>
              <a:rPr lang="fa-IR" dirty="0"/>
            </a:br>
            <a:r>
              <a:rPr lang="fa-IR" dirty="0"/>
              <a:t>• </a:t>
            </a:r>
            <a:r>
              <a:rPr lang="en-US" dirty="0"/>
              <a:t>pH </a:t>
            </a:r>
            <a:r>
              <a:rPr lang="fa-IR" dirty="0"/>
              <a:t>آن مساوی یا بیش از 7/2 باشد.</a:t>
            </a:r>
            <a:br>
              <a:rPr lang="fa-IR" dirty="0"/>
            </a:br>
            <a:r>
              <a:rPr lang="fa-IR" dirty="0"/>
              <a:t>• تعداد اسپرمها مساوی یا بیش از 15 میلیون در میلی لیتر باشد.</a:t>
            </a:r>
            <a:br>
              <a:rPr lang="fa-IR" dirty="0"/>
            </a:br>
            <a:r>
              <a:rPr lang="fa-IR" dirty="0"/>
              <a:t>• تعداد کل اسپرمها بیش از 39 میلیون در یک بار انزال باشد.</a:t>
            </a:r>
            <a:br>
              <a:rPr lang="fa-IR" dirty="0"/>
            </a:br>
            <a:r>
              <a:rPr lang="fa-IR" dirty="0"/>
              <a:t>• ظرف 60 دقیقه پس از انزال 40 درصد اسپرمها حرکت داشته باشند.</a:t>
            </a:r>
            <a:br>
              <a:rPr lang="fa-IR" dirty="0"/>
            </a:br>
            <a:r>
              <a:rPr lang="fa-IR" dirty="0"/>
              <a:t>• حداقل 32 درصد اسپرمها حرکت سریع رو به جلو داشته باشند.</a:t>
            </a:r>
            <a:br>
              <a:rPr lang="fa-IR" dirty="0"/>
            </a:br>
            <a:r>
              <a:rPr lang="fa-IR" dirty="0"/>
              <a:t>• 58 درصد اسپرمها زنده باشند.</a:t>
            </a:r>
            <a:br>
              <a:rPr lang="fa-IR" dirty="0"/>
            </a:br>
            <a:r>
              <a:rPr lang="fa-IR" dirty="0"/>
              <a:t>• بیش از 4 درصد اسپرمها طبق معیار کروگر (</a:t>
            </a:r>
            <a:r>
              <a:rPr lang="en-US" dirty="0"/>
              <a:t> (Kruger </a:t>
            </a:r>
            <a:r>
              <a:rPr lang="fa-IR" dirty="0"/>
              <a:t>شکل طبیعی داشته باشند.</a:t>
            </a:r>
            <a:br>
              <a:rPr lang="fa-IR" dirty="0"/>
            </a:br>
            <a:r>
              <a:rPr lang="fa-IR" dirty="0"/>
              <a:t>• تعداد گلبولهای سفید در مایع منی کمتر از یک میلیون در یک میلی لیتر باشد.</a:t>
            </a:r>
            <a:br>
              <a:rPr lang="fa-IR" dirty="0"/>
            </a:br>
            <a:r>
              <a:rPr lang="fa-IR" dirty="0"/>
              <a:t/>
            </a:r>
            <a:br>
              <a:rPr lang="fa-IR"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بررسی هورمونی</a:t>
            </a:r>
            <a:endParaRPr lang="en-US" dirty="0"/>
          </a:p>
        </p:txBody>
      </p:sp>
      <p:sp>
        <p:nvSpPr>
          <p:cNvPr id="3" name="Content Placeholder 2"/>
          <p:cNvSpPr>
            <a:spLocks noGrp="1"/>
          </p:cNvSpPr>
          <p:nvPr>
            <p:ph idx="1"/>
          </p:nvPr>
        </p:nvSpPr>
        <p:spPr/>
        <p:txBody>
          <a:bodyPr>
            <a:noAutofit/>
          </a:bodyPr>
          <a:lstStyle/>
          <a:p>
            <a:pPr algn="r" rtl="1"/>
            <a:r>
              <a:rPr lang="fa-IR" sz="2800" dirty="0">
                <a:cs typeface="+mj-cs"/>
              </a:rPr>
              <a:t>در مردیکه بعلت ناباروری مراجعه کرده است اگر هر یک از موارد زیر وجود داشته باشند، نیاز به بررسی هورمونی دارد:</a:t>
            </a:r>
            <a:br>
              <a:rPr lang="fa-IR" sz="2800" dirty="0">
                <a:cs typeface="+mj-cs"/>
              </a:rPr>
            </a:br>
            <a:r>
              <a:rPr lang="fa-IR" sz="2800" dirty="0">
                <a:cs typeface="+mj-cs"/>
              </a:rPr>
              <a:t>• تعداد اسپرمها کمتر از 10 میلیون در میلی لیتر باشد.</a:t>
            </a:r>
            <a:br>
              <a:rPr lang="fa-IR" sz="2800" dirty="0">
                <a:cs typeface="+mj-cs"/>
              </a:rPr>
            </a:br>
            <a:r>
              <a:rPr lang="fa-IR" sz="2800" dirty="0">
                <a:cs typeface="+mj-cs"/>
              </a:rPr>
              <a:t>• حجم منی کمتر از 1 میلی لیتر باشد</a:t>
            </a:r>
            <a:br>
              <a:rPr lang="fa-IR" sz="2800" dirty="0">
                <a:cs typeface="+mj-cs"/>
              </a:rPr>
            </a:br>
            <a:r>
              <a:rPr lang="fa-IR" sz="2800" dirty="0">
                <a:cs typeface="+mj-cs"/>
              </a:rPr>
              <a:t>• علائم و نشانه های کم کاری غدد جنسی یا سایر اختلالات هورمونی وجود داشته باشد.</a:t>
            </a:r>
            <a:br>
              <a:rPr lang="fa-IR" sz="2800" dirty="0">
                <a:cs typeface="+mj-cs"/>
              </a:rPr>
            </a:br>
            <a:r>
              <a:rPr lang="fa-IR" sz="2800" dirty="0">
                <a:cs typeface="+mj-cs"/>
              </a:rPr>
              <a:t>حداقل بررسیهای هورمونی مورد نیاز اندازه گیری </a:t>
            </a:r>
            <a:r>
              <a:rPr lang="en-US" sz="2800" dirty="0">
                <a:cs typeface="+mj-cs"/>
              </a:rPr>
              <a:t>LH, FSH </a:t>
            </a:r>
            <a:r>
              <a:rPr lang="fa-IR" sz="2800" dirty="0">
                <a:cs typeface="+mj-cs"/>
              </a:rPr>
              <a:t>و تستوسترون خون است. در بیمارانیکه دارای سینه های بزرگ شده می باشند، باید استرادیول خون نیز اندازه گیری شود. اگر لازم باشد میزان پرولاکتین سرم نیز باید اندازه گیری شود.</a:t>
            </a:r>
            <a:br>
              <a:rPr lang="fa-IR" sz="2800" dirty="0">
                <a:cs typeface="+mj-cs"/>
              </a:rPr>
            </a:br>
            <a:r>
              <a:rPr lang="fa-IR" sz="2800" dirty="0">
                <a:cs typeface="+mj-cs"/>
              </a:rPr>
              <a:t/>
            </a:r>
            <a:br>
              <a:rPr lang="fa-IR" sz="2800" dirty="0">
                <a:cs typeface="+mj-cs"/>
              </a:rPr>
            </a:br>
            <a:endParaRPr lang="en-US" sz="2800" dirty="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r" rtl="1"/>
            <a:r>
              <a:rPr lang="fa-IR" dirty="0"/>
              <a:t>بررسیهای ژنتیکی</a:t>
            </a:r>
            <a:endParaRPr lang="en-US" dirty="0"/>
          </a:p>
        </p:txBody>
      </p:sp>
      <p:sp>
        <p:nvSpPr>
          <p:cNvPr id="3" name="Content Placeholder 2"/>
          <p:cNvSpPr>
            <a:spLocks noGrp="1"/>
          </p:cNvSpPr>
          <p:nvPr>
            <p:ph idx="1"/>
          </p:nvPr>
        </p:nvSpPr>
        <p:spPr>
          <a:xfrm>
            <a:off x="0" y="1447800"/>
            <a:ext cx="9144000" cy="5410200"/>
          </a:xfrm>
        </p:spPr>
        <p:txBody>
          <a:bodyPr>
            <a:noAutofit/>
          </a:bodyPr>
          <a:lstStyle/>
          <a:p>
            <a:pPr algn="r" rtl="1"/>
            <a:r>
              <a:rPr lang="fa-IR" sz="2800" dirty="0">
                <a:cs typeface="+mj-cs"/>
              </a:rPr>
              <a:t>شش درصد مردان نابارور دارای اختلالات کروموزومی هستند و شیوع آن با تعداد اسپرمها رابطه معکوس دارد. میزان اختلالات کروموزومی در مردان مبتلا به آزواسپرمی (تعداد اسپرم صفر) تا 16 درصد افزایش می یابد. در موارد زیر در مرد مبتلا به ناباروری بررسیهای ژنتیکی لازم است:</a:t>
            </a:r>
          </a:p>
          <a:p>
            <a:pPr algn="r" rtl="1"/>
            <a:r>
              <a:rPr lang="fa-IR" sz="2800" dirty="0">
                <a:cs typeface="+mj-cs"/>
              </a:rPr>
              <a:t>وقتی علت ناباروری مشخص نباشد و تعداد اسپرم کمتر از 10 میلیون در میلی لیتر باشد.</a:t>
            </a:r>
          </a:p>
          <a:p>
            <a:pPr algn="r" rtl="1"/>
            <a:r>
              <a:rPr lang="fa-IR" sz="2800" dirty="0">
                <a:cs typeface="+mj-cs"/>
              </a:rPr>
              <a:t>آزواسپرمی غیر انسدادی</a:t>
            </a:r>
          </a:p>
          <a:p>
            <a:pPr algn="r" rtl="1"/>
            <a:r>
              <a:rPr lang="fa-IR" sz="2800" dirty="0">
                <a:cs typeface="+mj-cs"/>
              </a:rPr>
              <a:t> مردانیکه فاقد لوله منی بر (واز) در یک طرف هستند</a:t>
            </a:r>
          </a:p>
          <a:p>
            <a:pPr algn="r" rtl="1"/>
            <a:r>
              <a:rPr lang="fa-IR" sz="2800" dirty="0">
                <a:cs typeface="+mj-cs"/>
              </a:rPr>
              <a:t>مردان مبتلا به آزواسپرمی انسدادی که علت آن مشخص نیست.</a:t>
            </a:r>
          </a:p>
          <a:p>
            <a:pPr algn="r" rtl="1"/>
            <a:r>
              <a:rPr lang="fa-IR" sz="2800" dirty="0">
                <a:cs typeface="+mj-cs"/>
              </a:rPr>
              <a:t>سابقه سقط مکرر در همسر</a:t>
            </a:r>
          </a:p>
          <a:p>
            <a:pPr algn="r" rtl="1"/>
            <a:r>
              <a:rPr lang="fa-IR" sz="2800" dirty="0">
                <a:cs typeface="+mj-cs"/>
              </a:rPr>
              <a:t>وجود سابقه فامیلی اختلال ژنتیکی</a:t>
            </a:r>
            <a:br>
              <a:rPr lang="fa-IR" sz="2800" dirty="0">
                <a:cs typeface="+mj-cs"/>
              </a:rPr>
            </a:br>
            <a:endParaRPr lang="en-US" sz="28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r" rtl="1"/>
            <a:r>
              <a:rPr lang="fa-IR" dirty="0"/>
              <a:t>تصویر برداری</a:t>
            </a:r>
            <a:br>
              <a:rPr lang="fa-IR" dirty="0"/>
            </a:br>
            <a:endParaRPr lang="en-US" dirty="0"/>
          </a:p>
        </p:txBody>
      </p:sp>
      <p:sp>
        <p:nvSpPr>
          <p:cNvPr id="3" name="Content Placeholder 2"/>
          <p:cNvSpPr>
            <a:spLocks noGrp="1"/>
          </p:cNvSpPr>
          <p:nvPr>
            <p:ph idx="1"/>
          </p:nvPr>
        </p:nvSpPr>
        <p:spPr/>
        <p:txBody>
          <a:bodyPr/>
          <a:lstStyle/>
          <a:p>
            <a:pPr algn="r" rtl="1">
              <a:lnSpc>
                <a:spcPct val="150000"/>
              </a:lnSpc>
            </a:pPr>
            <a:r>
              <a:rPr lang="fa-IR" dirty="0"/>
              <a:t>سونوگرافی از راه مقعد از پروستات، کیسه های منی، لوله های منی بر و مجاری انزالی. </a:t>
            </a:r>
          </a:p>
          <a:p>
            <a:pPr algn="r" rtl="1">
              <a:lnSpc>
                <a:spcPct val="150000"/>
              </a:lnSpc>
            </a:pPr>
            <a:r>
              <a:rPr lang="fa-IR" dirty="0"/>
              <a:t>با این سونوگرافی عدم وجود مادرزادی کیسه های منی و لوله های منی بر و یا وجود انسداد در سیستم انزالی را می توان تشخیص داد.</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r" rtl="1"/>
            <a:r>
              <a:rPr lang="fa-IR" b="1" dirty="0"/>
              <a:t>سيستوسكوپي</a:t>
            </a: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algn="just" rtl="1">
              <a:lnSpc>
                <a:spcPct val="160000"/>
              </a:lnSpc>
              <a:buNone/>
            </a:pPr>
            <a:r>
              <a:rPr lang="fa-IR" sz="2800" dirty="0"/>
              <a:t>    سيستوسكوپي روشي براي بررسي مجاري ادراري خارجي، پروستات و مثانه است. در مواردي كه آزواسپرمي ناشي از انسداد مجاري انتقال اسپرم به خارج از بدن باشد مي توان از اين تكنيك استفاده کرد و ضمن بررسي مجاري انتقال اسپرم و پروستات عوامل انسدادي نظير كيست و چسبندگي و يا سنگ را برطرف كرد تا جريان خروج اسپرم به خارج از بدن برقرار شود.</a:t>
            </a:r>
            <a:br>
              <a:rPr lang="fa-IR" sz="2800" dirty="0"/>
            </a:br>
            <a:r>
              <a:rPr lang="fa-IR" sz="2800" dirty="0"/>
              <a:t/>
            </a:r>
            <a:br>
              <a:rPr lang="fa-IR" sz="2800" dirty="0"/>
            </a:b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وازووازوستومي</a:t>
            </a:r>
            <a:endParaRPr lang="en-US" dirty="0"/>
          </a:p>
        </p:txBody>
      </p:sp>
      <p:sp>
        <p:nvSpPr>
          <p:cNvPr id="3" name="Content Placeholder 2"/>
          <p:cNvSpPr>
            <a:spLocks noGrp="1"/>
          </p:cNvSpPr>
          <p:nvPr>
            <p:ph idx="1"/>
          </p:nvPr>
        </p:nvSpPr>
        <p:spPr/>
        <p:txBody>
          <a:bodyPr>
            <a:noAutofit/>
          </a:bodyPr>
          <a:lstStyle/>
          <a:p>
            <a:pPr algn="r" rtl="1">
              <a:buNone/>
            </a:pPr>
            <a:r>
              <a:rPr lang="fa-IR" sz="2800" dirty="0"/>
              <a:t/>
            </a:r>
            <a:br>
              <a:rPr lang="fa-IR" sz="2800" dirty="0"/>
            </a:br>
            <a:r>
              <a:rPr lang="fa-IR" sz="2800" dirty="0"/>
              <a:t>در مواردي كه به هر علت در مسير لوله انسداد ايجاد شود، مانند ‌آسيب به لوله هاي اسپرم بر بعد از عمل فتق و يا در اثر ضربات وارده به بيضه و يا انجام عمل وازكتومي، لازم است براي رفع انسداد مجددا لوله هاي اسپرم بر را پيوند دهند كه به اين عمل وازووازوستومي مي گويند.</a:t>
            </a:r>
          </a:p>
          <a:p>
            <a:pPr algn="r" rtl="1">
              <a:buNone/>
            </a:pPr>
            <a:r>
              <a:rPr lang="fa-IR" sz="2800" dirty="0"/>
              <a:t/>
            </a:r>
            <a:br>
              <a:rPr lang="fa-IR" sz="2800" dirty="0"/>
            </a:br>
            <a:r>
              <a:rPr lang="fa-IR" sz="2800" dirty="0"/>
              <a:t>اين جراحي به زمان طولاني نياز دارد و با ميكروسكوپ و با كمك رشته های نخ  بسيار ظريفي انجام مي شود و طبق آمار 90 درصد احتمال باز شدن و رفع انسداد بعد از عمل وجوددارد.</a:t>
            </a:r>
            <a:br>
              <a:rPr lang="fa-IR" sz="2800" dirty="0"/>
            </a:br>
            <a:r>
              <a:rPr lang="fa-IR" sz="2800" dirty="0"/>
              <a:t/>
            </a:r>
            <a:br>
              <a:rPr lang="fa-IR"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وازواپيديديموستومي</a:t>
            </a:r>
            <a:endParaRPr lang="en-US" dirty="0"/>
          </a:p>
        </p:txBody>
      </p:sp>
      <p:sp>
        <p:nvSpPr>
          <p:cNvPr id="3" name="Content Placeholder 2"/>
          <p:cNvSpPr>
            <a:spLocks noGrp="1"/>
          </p:cNvSpPr>
          <p:nvPr>
            <p:ph idx="1"/>
          </p:nvPr>
        </p:nvSpPr>
        <p:spPr/>
        <p:txBody>
          <a:bodyPr>
            <a:noAutofit/>
          </a:bodyPr>
          <a:lstStyle/>
          <a:p>
            <a:pPr algn="r" rtl="1">
              <a:lnSpc>
                <a:spcPct val="150000"/>
              </a:lnSpc>
              <a:buNone/>
            </a:pPr>
            <a:r>
              <a:rPr lang="fa-IR" dirty="0">
                <a:cs typeface="+mj-cs"/>
              </a:rPr>
              <a:t>   به ترميم و پيوند بين لوله هاي اسپرم بر و لوله هاي اپيديديم بيضه، وازواپيديديموستومي (</a:t>
            </a:r>
            <a:r>
              <a:rPr lang="en-US" dirty="0">
                <a:cs typeface="+mj-cs"/>
              </a:rPr>
              <a:t>VEA </a:t>
            </a:r>
            <a:r>
              <a:rPr lang="fa-IR" dirty="0">
                <a:cs typeface="+mj-cs"/>
              </a:rPr>
              <a:t>) مي گويند.</a:t>
            </a:r>
            <a:br>
              <a:rPr lang="fa-IR" dirty="0">
                <a:cs typeface="+mj-cs"/>
              </a:rPr>
            </a:br>
            <a:r>
              <a:rPr lang="fa-IR" dirty="0">
                <a:cs typeface="+mj-cs"/>
              </a:rPr>
              <a:t>اين عمل نيز يك عمل ميكروسكوپي است كه طي زمان طولاني و با كمك نخ هاي بسيار ظريف انجام مي شود و طبق آمار احتمال بازشدن مسير 50 درصد است.</a:t>
            </a:r>
            <a:br>
              <a:rPr lang="fa-IR" dirty="0">
                <a:cs typeface="+mj-cs"/>
              </a:rPr>
            </a:br>
            <a:r>
              <a:rPr lang="fa-IR" dirty="0">
                <a:cs typeface="+mj-cs"/>
              </a:rPr>
              <a:t/>
            </a:r>
            <a:br>
              <a:rPr lang="fa-IR" dirty="0">
                <a:cs typeface="+mj-cs"/>
              </a:rPr>
            </a:br>
            <a:endParaRPr lang="en-US" dirty="0">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pPr algn="r" rtl="1"/>
            <a:r>
              <a:rPr lang="fa-IR" b="1" dirty="0"/>
              <a:t>اسپرموگرام</a:t>
            </a:r>
            <a:endParaRPr lang="en-US" dirty="0"/>
          </a:p>
        </p:txBody>
      </p:sp>
      <p:sp>
        <p:nvSpPr>
          <p:cNvPr id="3" name="Content Placeholder 2"/>
          <p:cNvSpPr>
            <a:spLocks noGrp="1"/>
          </p:cNvSpPr>
          <p:nvPr>
            <p:ph idx="1"/>
          </p:nvPr>
        </p:nvSpPr>
        <p:spPr>
          <a:xfrm>
            <a:off x="304800" y="1752600"/>
            <a:ext cx="8458200" cy="4800600"/>
          </a:xfrm>
        </p:spPr>
        <p:txBody>
          <a:bodyPr>
            <a:noAutofit/>
          </a:bodyPr>
          <a:lstStyle/>
          <a:p>
            <a:pPr algn="r" rtl="1">
              <a:lnSpc>
                <a:spcPct val="170000"/>
              </a:lnSpc>
              <a:buNone/>
            </a:pPr>
            <a:r>
              <a:rPr lang="fa-IR" sz="2400" dirty="0"/>
              <a:t>    آزمايش اسپرموگرام به منظور تجزيه و آناليز مايع اسپرم انجام مي گيرد. مايع اسپرم تركيبي از اسپرم هاي شناور در ترشحات بيضه و ساير غدد جنسي است كه هنگام انزال از بدن خارج مي شود. طي انجام اسپرموگرام وجود اسپرم در مايع منی مشخص مي شود و در صورت وجود، ‌تعداد اسپرم ها، ميزان تحرك آنها، ميزان تركيبات شيميايي و عناصر سلولي اندازه گيري مي شود كه در تشخيص علت ناباروري مي تواند مؤثر باشد.</a:t>
            </a:r>
            <a:br>
              <a:rPr lang="fa-IR" sz="2400" dirty="0"/>
            </a:br>
            <a:r>
              <a:rPr lang="fa-IR" sz="2400" dirty="0"/>
              <a:t>.</a:t>
            </a:r>
            <a:br>
              <a:rPr lang="fa-IR" sz="2400" dirty="0"/>
            </a:br>
            <a:r>
              <a:rPr lang="fa-IR" sz="2400" dirty="0"/>
              <a:t/>
            </a:r>
            <a:br>
              <a:rPr lang="fa-IR" sz="2400" dirty="0"/>
            </a:br>
            <a:r>
              <a:rPr lang="fa-IR" sz="2400" dirty="0"/>
              <a:t/>
            </a:r>
            <a:br>
              <a:rPr lang="fa-IR" sz="2400" dirty="0"/>
            </a:br>
            <a:endParaRPr lang="fa-I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اسپرموگرام</a:t>
            </a:r>
            <a:endParaRPr lang="en-US" dirty="0"/>
          </a:p>
        </p:txBody>
      </p:sp>
      <p:sp>
        <p:nvSpPr>
          <p:cNvPr id="3" name="Content Placeholder 2"/>
          <p:cNvSpPr>
            <a:spLocks noGrp="1"/>
          </p:cNvSpPr>
          <p:nvPr>
            <p:ph idx="1"/>
          </p:nvPr>
        </p:nvSpPr>
        <p:spPr/>
        <p:txBody>
          <a:bodyPr/>
          <a:lstStyle/>
          <a:p>
            <a:pPr algn="r" rtl="1">
              <a:lnSpc>
                <a:spcPct val="150000"/>
              </a:lnSpc>
            </a:pPr>
            <a:r>
              <a:rPr lang="fa-IR" dirty="0"/>
              <a:t>براي آزمايش اسپرموگرام فردي كه نمونه مي دهد بايد حداقل 3 روز و حداكثر 7 روز از آخرين مقاربت وي گذشته باشد و دچار بيماري هاي ويروسي و عفوني و تب نباشد و بيمار از 3 هفته قبل از آزمايش به جز داروهاي ضروري از داروي خاص ديگري استفاده نكند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بررسی بیمار</a:t>
            </a:r>
            <a:endParaRPr lang="en-US" dirty="0"/>
          </a:p>
        </p:txBody>
      </p:sp>
      <p:sp>
        <p:nvSpPr>
          <p:cNvPr id="3" name="Content Placeholder 2"/>
          <p:cNvSpPr>
            <a:spLocks noGrp="1"/>
          </p:cNvSpPr>
          <p:nvPr>
            <p:ph idx="1"/>
          </p:nvPr>
        </p:nvSpPr>
        <p:spPr/>
        <p:txBody>
          <a:bodyPr/>
          <a:lstStyle/>
          <a:p>
            <a:pPr algn="r" rtl="1"/>
            <a:r>
              <a:rPr lang="fa-IR" dirty="0"/>
              <a:t>هنگامی زوجی نیاز به بررسی ازنظر ناباروری دارندکه حداقل 12 ماه از رابطه زناشویی بدون پیشگیری آنها گذشته باشد. تولید یک اسپرم بالغ در بدن مردطبیعی 72 روز طول می کشد. بنابراین برای هرنوع درمان ناباروری در مرد حداقل باید 72 روز منتظرشد تا نتیجه درمان مشخص شود.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304800"/>
            <a:ext cx="8763000" cy="6553200"/>
          </a:xfrm>
          <a:prstGeom prst="rect">
            <a:avLst/>
          </a:prstGeom>
          <a:noFill/>
          <a:ln w="9525">
            <a:noFill/>
            <a:miter lim="800000"/>
            <a:headEnd/>
            <a:tailEnd/>
          </a:ln>
          <a:effectLst/>
        </p:spPr>
      </p:pic>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اليگواسپرمی</a:t>
            </a:r>
            <a:endParaRPr lang="en-US" dirty="0"/>
          </a:p>
        </p:txBody>
      </p:sp>
      <p:sp>
        <p:nvSpPr>
          <p:cNvPr id="3" name="Content Placeholder 2"/>
          <p:cNvSpPr>
            <a:spLocks noGrp="1"/>
          </p:cNvSpPr>
          <p:nvPr>
            <p:ph idx="1"/>
          </p:nvPr>
        </p:nvSpPr>
        <p:spPr/>
        <p:txBody>
          <a:bodyPr/>
          <a:lstStyle/>
          <a:p>
            <a:pPr algn="r" rtl="1"/>
            <a:r>
              <a:rPr lang="fa-IR" dirty="0"/>
              <a:t>   تعداد</a:t>
            </a:r>
            <a:r>
              <a:rPr lang="en-US" dirty="0"/>
              <a:t> </a:t>
            </a:r>
            <a:r>
              <a:rPr lang="fa-IR" dirty="0"/>
              <a:t> کم اسپرم در مني </a:t>
            </a:r>
          </a:p>
          <a:p>
            <a:pPr algn="r" rtl="1"/>
            <a:r>
              <a:rPr lang="fa-IR" dirty="0"/>
              <a:t>بعنوان نمونه فردی با تعداد زير 20 ميليون اسپرم در ميلی ليتر اليگواسپرمی تلقی می شود. </a:t>
            </a:r>
          </a:p>
          <a:p>
            <a:pPr algn="r" rtl="1"/>
            <a:r>
              <a:rPr lang="fa-IR" dirty="0"/>
              <a:t>تعداد کم اسپرم در منی می تواند به دلايل مختلفی باشد و اين حالت نيز می تواند موقتی و يا دائمی باشد.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a:t>درحاليکه دستيابی به بارداری طبيعی با تعداد اسپرم کم در حالت کلی بسيار کم می باشد، ولی مواردی بسياری نيز از بارداری های موفقيت آميز نيز گزارش شده است.</a:t>
            </a:r>
          </a:p>
          <a:p>
            <a:pPr algn="r" rtl="1"/>
            <a:r>
              <a:rPr lang="fa-IR" dirty="0"/>
              <a:t> بسياری از زوج هايی که با مشکل تعداد کم اسپرم جهت دستيابی به بارداری طبيعی مواجه هستند می توانند از تکنيک هايی کمک بارورکننده نظير تلقيح داخل رحم (</a:t>
            </a:r>
            <a:r>
              <a:rPr lang="en-US" dirty="0"/>
              <a:t>IUI </a:t>
            </a:r>
            <a:r>
              <a:rPr lang="fa-IR" dirty="0"/>
              <a:t>) و يا لقاح خارج رحمی (</a:t>
            </a:r>
            <a:r>
              <a:rPr lang="en-US" dirty="0"/>
              <a:t>IVF </a:t>
            </a:r>
            <a:r>
              <a:rPr lang="fa-IR" dirty="0"/>
              <a:t>) جهت بارداری موفقيت آميز استفاده کنند.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آزواسپرمی</a:t>
            </a:r>
            <a:endParaRPr lang="en-US" dirty="0"/>
          </a:p>
        </p:txBody>
      </p:sp>
      <p:sp>
        <p:nvSpPr>
          <p:cNvPr id="3" name="Content Placeholder 2"/>
          <p:cNvSpPr>
            <a:spLocks noGrp="1"/>
          </p:cNvSpPr>
          <p:nvPr>
            <p:ph idx="1"/>
          </p:nvPr>
        </p:nvSpPr>
        <p:spPr/>
        <p:txBody>
          <a:bodyPr/>
          <a:lstStyle/>
          <a:p>
            <a:pPr algn="r" rtl="1"/>
            <a:r>
              <a:rPr lang="fa-IR" dirty="0"/>
              <a:t>آزواسپرمی</a:t>
            </a:r>
            <a:r>
              <a:rPr lang="fa-IR" b="1" dirty="0"/>
              <a:t> </a:t>
            </a:r>
            <a:r>
              <a:rPr lang="fa-IR" dirty="0"/>
              <a:t>(</a:t>
            </a:r>
            <a:r>
              <a:rPr lang="en-US" dirty="0"/>
              <a:t> (</a:t>
            </a:r>
            <a:r>
              <a:rPr lang="en-US" dirty="0" err="1">
                <a:hlinkClick r:id="rId2" tooltip="Azoospermia"/>
              </a:rPr>
              <a:t>Azoospermia</a:t>
            </a:r>
            <a:r>
              <a:rPr lang="en-US" dirty="0"/>
              <a:t> </a:t>
            </a:r>
            <a:r>
              <a:rPr lang="fa-IR" dirty="0"/>
              <a:t>به حالتی اطلاق می گردد که يک فرد فاقد اسپرم در منی باشد. اين حالت اغلب با شانس بسيار کم باروری و يا حتی عقيمی همراه است. آزواسپرمی %1 از جمعيت مردان را تحت تاثير قرار می دهد و ممکن است دليل %20 از موارد مشاهده شده در ناباروري مردان باشد. </a:t>
            </a:r>
            <a:endParaRPr lang="en-US" dirty="0"/>
          </a:p>
          <a:p>
            <a:pPr algn="r" rtl="1"/>
            <a:r>
              <a:rPr lang="fa-IR" dirty="0"/>
              <a:t>نبايد با</a:t>
            </a:r>
            <a:r>
              <a:rPr lang="en-US" dirty="0"/>
              <a:t> </a:t>
            </a:r>
            <a:r>
              <a:rPr lang="fa-IR" dirty="0"/>
              <a:t> آاسپرمی</a:t>
            </a:r>
            <a:r>
              <a:rPr lang="en-US" dirty="0"/>
              <a:t> </a:t>
            </a:r>
            <a:r>
              <a:rPr lang="fa-IR" dirty="0"/>
              <a:t> که عدم وجود منی می باشد اشتباه شود.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آزواسپرمی</a:t>
            </a:r>
            <a:endParaRPr lang="en-US" dirty="0"/>
          </a:p>
        </p:txBody>
      </p:sp>
      <p:sp>
        <p:nvSpPr>
          <p:cNvPr id="3" name="Content Placeholder 2"/>
          <p:cNvSpPr>
            <a:spLocks noGrp="1"/>
          </p:cNvSpPr>
          <p:nvPr>
            <p:ph idx="1"/>
          </p:nvPr>
        </p:nvSpPr>
        <p:spPr/>
        <p:txBody>
          <a:bodyPr/>
          <a:lstStyle/>
          <a:p>
            <a:pPr algn="r" rtl="1">
              <a:lnSpc>
                <a:spcPct val="200000"/>
              </a:lnSpc>
              <a:buFont typeface="Wingdings" pitchFamily="2" charset="2"/>
              <a:buChar char="Ø"/>
            </a:pPr>
            <a:r>
              <a:rPr lang="fa-IR" dirty="0"/>
              <a:t>علل قبل از بیضه</a:t>
            </a:r>
          </a:p>
          <a:p>
            <a:pPr algn="r" rtl="1">
              <a:lnSpc>
                <a:spcPct val="200000"/>
              </a:lnSpc>
              <a:buFont typeface="Wingdings" pitchFamily="2" charset="2"/>
              <a:buChar char="Ø"/>
            </a:pPr>
            <a:r>
              <a:rPr lang="fa-IR" dirty="0"/>
              <a:t>علل بیضه ای</a:t>
            </a:r>
          </a:p>
          <a:p>
            <a:pPr algn="r" rtl="1">
              <a:lnSpc>
                <a:spcPct val="200000"/>
              </a:lnSpc>
              <a:buFont typeface="Wingdings" pitchFamily="2" charset="2"/>
              <a:buChar char="Ø"/>
            </a:pPr>
            <a:r>
              <a:rPr lang="fa-IR" dirty="0"/>
              <a:t>علل بعد از بیضه</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علل قبل از بیضه:</a:t>
            </a:r>
            <a:endParaRPr lang="en-US" dirty="0"/>
          </a:p>
        </p:txBody>
      </p:sp>
      <p:sp>
        <p:nvSpPr>
          <p:cNvPr id="3" name="Content Placeholder 2"/>
          <p:cNvSpPr>
            <a:spLocks noGrp="1"/>
          </p:cNvSpPr>
          <p:nvPr>
            <p:ph idx="1"/>
          </p:nvPr>
        </p:nvSpPr>
        <p:spPr/>
        <p:txBody>
          <a:bodyPr>
            <a:normAutofit/>
          </a:bodyPr>
          <a:lstStyle/>
          <a:p>
            <a:pPr algn="r" rtl="1"/>
            <a:r>
              <a:rPr lang="fa-IR" dirty="0"/>
              <a:t>بیضه ها دو کار اصلی دارند: تولید هورمون مردانه یا همان تستوسترون و تولید اسپرم. </a:t>
            </a:r>
          </a:p>
          <a:p>
            <a:pPr algn="r" rtl="1"/>
            <a:r>
              <a:rPr lang="fa-IR" dirty="0"/>
              <a:t>هر یک از موارد فوق تحت تاثیر یک هورمون است که از غده هیپوفیز ترشح می شوند. تولید هورمون مردانه تحت کنترل هورمون </a:t>
            </a:r>
            <a:r>
              <a:rPr lang="en-US" dirty="0"/>
              <a:t>LH </a:t>
            </a:r>
            <a:r>
              <a:rPr lang="fa-IR" dirty="0"/>
              <a:t>و تولید اسپرم تحت کنترل هورمون </a:t>
            </a:r>
            <a:r>
              <a:rPr lang="en-US" dirty="0"/>
              <a:t>FSH </a:t>
            </a:r>
            <a:r>
              <a:rPr lang="fa-IR" dirty="0"/>
              <a:t>می باشد. هر دو هورمون از غده هیپوفیز ترشح می شوند.</a:t>
            </a:r>
          </a:p>
          <a:p>
            <a:pPr algn="r" rtl="1"/>
            <a:r>
              <a:rPr lang="fa-IR" dirty="0"/>
              <a:t> اگر بنا به هر دلیلی غده هیپوفیز هورمون </a:t>
            </a:r>
            <a:r>
              <a:rPr lang="en-US" dirty="0"/>
              <a:t>FSH </a:t>
            </a:r>
            <a:r>
              <a:rPr lang="fa-IR" dirty="0"/>
              <a:t>ترشح نکند، مرد مبتلا به کاهش تعداد اسپرم و در مواردی مبتلا به آزواسپرمی می شود.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علل بیضه ای:</a:t>
            </a:r>
            <a:endParaRPr lang="en-US" dirty="0"/>
          </a:p>
        </p:txBody>
      </p:sp>
      <p:sp>
        <p:nvSpPr>
          <p:cNvPr id="3" name="Content Placeholder 2"/>
          <p:cNvSpPr>
            <a:spLocks noGrp="1"/>
          </p:cNvSpPr>
          <p:nvPr>
            <p:ph idx="1"/>
          </p:nvPr>
        </p:nvSpPr>
        <p:spPr/>
        <p:txBody>
          <a:bodyPr>
            <a:noAutofit/>
          </a:bodyPr>
          <a:lstStyle/>
          <a:p>
            <a:pPr algn="r" rtl="1"/>
            <a:r>
              <a:rPr lang="fa-IR" dirty="0"/>
              <a:t>در علل بیضه ای به علت بیماری خود بیضه، اسپرم تولید نمی شود. مثلا پسر بچه ای مبتلا به بیضه نزول نکرده است و به موقع عمل جراحی نمی شود، و یا بیضه دچار عفونت اوریونی می گردد.  اگر بیضه دچار عفونت اریونی شود، تحلیل رفته و از بین می رود و اگر دو طرفه باشد، فرد مبتلا دچار آزواسپرمی خواهد شد. </a:t>
            </a:r>
          </a:p>
          <a:p>
            <a:pPr algn="r" rtl="1"/>
            <a:r>
              <a:rPr lang="fa-IR" dirty="0"/>
              <a:t>سایر علل که سبب آسیب به تولید اسپرم توسط بیضه ها می شوند عبارتند از: پرتودرمانی، شیمی درمانی، استفاده از بعضی از داروها و ضربه به بیضه ها</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علل بیضه ای</a:t>
            </a:r>
            <a:endParaRPr lang="en-US" dirty="0"/>
          </a:p>
        </p:txBody>
      </p:sp>
      <p:sp>
        <p:nvSpPr>
          <p:cNvPr id="3" name="Content Placeholder 2"/>
          <p:cNvSpPr>
            <a:spLocks noGrp="1"/>
          </p:cNvSpPr>
          <p:nvPr>
            <p:ph idx="1"/>
          </p:nvPr>
        </p:nvSpPr>
        <p:spPr/>
        <p:txBody>
          <a:bodyPr>
            <a:normAutofit/>
          </a:bodyPr>
          <a:lstStyle/>
          <a:p>
            <a:pPr algn="r" rtl="1"/>
            <a:r>
              <a:rPr lang="fa-IR" dirty="0"/>
              <a:t>گاهی اوقات بيضه های غيرطبيعی، آتروفيک و يا عدم وجود آن منجر به کاهش شدید یا عدم  توليد اسپرم می شود. از مهمترين عواملی که سبب آزواسپرمی بيضه ای می شوند می توان به دلايل مادرزادی شامل عوامل ژنتيکی مشخص  نظير سندرم کلاين فلتر (</a:t>
            </a:r>
            <a:r>
              <a:rPr lang="en-US" dirty="0" err="1">
                <a:hlinkClick r:id="rId2" tooltip="Klinefelter syndrome"/>
              </a:rPr>
              <a:t>Klinefelter</a:t>
            </a:r>
            <a:r>
              <a:rPr lang="en-US" dirty="0">
                <a:hlinkClick r:id="rId2" tooltip="Klinefelter syndrome"/>
              </a:rPr>
              <a:t> syndrome</a:t>
            </a:r>
            <a:r>
              <a:rPr lang="en-US" dirty="0"/>
              <a:t>)، </a:t>
            </a:r>
            <a:r>
              <a:rPr lang="fa-IR" dirty="0"/>
              <a:t>برخی از موارد نهان بيضگی (</a:t>
            </a:r>
            <a:r>
              <a:rPr lang="en-US" dirty="0" err="1">
                <a:hlinkClick r:id="rId3" tooltip="Cryptorchism"/>
              </a:rPr>
              <a:t>Cryptorchism</a:t>
            </a:r>
            <a:r>
              <a:rPr lang="fa-IR" dirty="0"/>
              <a:t>)</a:t>
            </a:r>
            <a:r>
              <a:rPr lang="en-US" dirty="0"/>
              <a:t>، </a:t>
            </a:r>
            <a:r>
              <a:rPr lang="fa-IR" dirty="0"/>
              <a:t>سندروم سلول سرتولی تنها (</a:t>
            </a:r>
            <a:r>
              <a:rPr lang="en-US" dirty="0" err="1">
                <a:hlinkClick r:id="rId4" tooltip="Sertoli cell-only syndrome"/>
              </a:rPr>
              <a:t>Sertoli</a:t>
            </a:r>
            <a:r>
              <a:rPr lang="en-US" dirty="0">
                <a:hlinkClick r:id="rId4" tooltip="Sertoli cell-only syndrome"/>
              </a:rPr>
              <a:t> </a:t>
            </a:r>
            <a:r>
              <a:rPr lang="fa-IR" dirty="0">
                <a:hlinkClick r:id="rId4" tooltip="Sertoli cell-only syndrome"/>
              </a:rPr>
              <a:t>  </a:t>
            </a:r>
            <a:r>
              <a:rPr lang="en-US" dirty="0">
                <a:hlinkClick r:id="rId4" tooltip="Sertoli cell-only syndrome"/>
              </a:rPr>
              <a:t>  cell-only syndrome</a:t>
            </a:r>
            <a:r>
              <a:rPr lang="en-US" dirty="0"/>
              <a:t>) </a:t>
            </a:r>
            <a:r>
              <a:rPr lang="fa-IR" dirty="0"/>
              <a:t>و همچنين مواردی نظير عفونت (التهاب بيضه)، جراحی (تروما، سرطان)، پرتوتابی و يا عوامل ديگر اشاره نمود. </a:t>
            </a:r>
          </a:p>
          <a:p>
            <a:pPr algn="r" rt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r" rtl="1"/>
            <a:r>
              <a:rPr lang="fa-IR" dirty="0"/>
              <a:t>علل بعد بیضه ای:</a:t>
            </a:r>
            <a:endParaRPr lang="en-US" dirty="0"/>
          </a:p>
        </p:txBody>
      </p:sp>
      <p:sp>
        <p:nvSpPr>
          <p:cNvPr id="3" name="Content Placeholder 2"/>
          <p:cNvSpPr>
            <a:spLocks noGrp="1"/>
          </p:cNvSpPr>
          <p:nvPr>
            <p:ph idx="1"/>
          </p:nvPr>
        </p:nvSpPr>
        <p:spPr>
          <a:xfrm>
            <a:off x="0" y="1295400"/>
            <a:ext cx="9144000" cy="4830763"/>
          </a:xfrm>
        </p:spPr>
        <p:txBody>
          <a:bodyPr>
            <a:noAutofit/>
          </a:bodyPr>
          <a:lstStyle/>
          <a:p>
            <a:pPr algn="r" rtl="1">
              <a:lnSpc>
                <a:spcPct val="160000"/>
              </a:lnSpc>
            </a:pPr>
            <a:r>
              <a:rPr lang="fa-IR" sz="2800" dirty="0"/>
              <a:t>وقتی اسپرم در بیضه تولید شد باید توسط راههای منی بر از بیضه خارج گردد. هر گونه انسداد در این راهها سبب می شود که اسپرم در داخل بیضه مانده و نتواند خارج شود و تعداد اسپرم مایع منی صفر خواهد بود.</a:t>
            </a:r>
          </a:p>
          <a:p>
            <a:pPr algn="r" rtl="1">
              <a:lnSpc>
                <a:spcPct val="160000"/>
              </a:lnSpc>
            </a:pPr>
            <a:r>
              <a:rPr lang="fa-IR" sz="2800" dirty="0"/>
              <a:t> در اصطلاح پزشکی به آن فقدان اسپرم (آزواسپرمی) انسدادی می گویند. علل قبل از بیضه و علل بیضه ای سبب آزواسپرمی غیر انسدادی می شوند، ولی علل پس از بیضه سبب آزواسپرمی انسدادی می گردند.</a:t>
            </a:r>
            <a:br>
              <a:rPr lang="fa-IR"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r"/>
            <a:r>
              <a:rPr lang="fa-IR" dirty="0"/>
              <a:t>بررسی بیمار</a:t>
            </a:r>
            <a:endParaRPr lang="en-US" dirty="0"/>
          </a:p>
        </p:txBody>
      </p:sp>
      <p:sp>
        <p:nvSpPr>
          <p:cNvPr id="3" name="Content Placeholder 2"/>
          <p:cNvSpPr>
            <a:spLocks noGrp="1"/>
          </p:cNvSpPr>
          <p:nvPr>
            <p:ph idx="1"/>
          </p:nvPr>
        </p:nvSpPr>
        <p:spPr>
          <a:xfrm>
            <a:off x="457200" y="1600200"/>
            <a:ext cx="8229600" cy="5638800"/>
          </a:xfrm>
        </p:spPr>
        <p:txBody>
          <a:bodyPr>
            <a:normAutofit/>
          </a:bodyPr>
          <a:lstStyle/>
          <a:p>
            <a:pPr algn="r" rtl="1">
              <a:buFont typeface="Wingdings" pitchFamily="2" charset="2"/>
              <a:buChar char="Ø"/>
            </a:pPr>
            <a:r>
              <a:rPr lang="fa-IR" dirty="0"/>
              <a:t>روشهای جلوگیری از حاملگی که در گذشته از آن استفاده می شده است.</a:t>
            </a:r>
          </a:p>
          <a:p>
            <a:pPr algn="r" rtl="1">
              <a:buFont typeface="Wingdings" pitchFamily="2" charset="2"/>
              <a:buChar char="Ø"/>
            </a:pPr>
            <a:r>
              <a:rPr lang="fa-IR" dirty="0"/>
              <a:t> حاملگیهای قبلی</a:t>
            </a:r>
          </a:p>
          <a:p>
            <a:pPr algn="r" rtl="1">
              <a:buFont typeface="Wingdings" pitchFamily="2" charset="2"/>
              <a:buChar char="Ø"/>
            </a:pPr>
            <a:r>
              <a:rPr lang="fa-IR" dirty="0"/>
              <a:t>درمانهای قبلی</a:t>
            </a:r>
          </a:p>
          <a:p>
            <a:pPr algn="r" rtl="1">
              <a:buFont typeface="Wingdings" pitchFamily="2" charset="2"/>
              <a:buChar char="Ø"/>
            </a:pPr>
            <a:r>
              <a:rPr lang="fa-IR" dirty="0"/>
              <a:t>وضعیت باروری همسر بیمار</a:t>
            </a:r>
          </a:p>
          <a:p>
            <a:pPr algn="r" rtl="1">
              <a:buFont typeface="Wingdings" pitchFamily="2" charset="2"/>
              <a:buChar char="Ø"/>
            </a:pPr>
            <a:r>
              <a:rPr lang="fa-IR" dirty="0"/>
              <a:t> تاریخچه روابط زناشوئی: توانائی جنسی مرد، وضعیت انزال مرد، تعداد روابط زناشوئی در هفته و نوع و کیفیت آن</a:t>
            </a:r>
          </a:p>
          <a:p>
            <a:pPr algn="r" rtl="1">
              <a:buFont typeface="Wingdings" pitchFamily="2" charset="2"/>
              <a:buChar char="Ø"/>
            </a:pPr>
            <a:r>
              <a:rPr lang="fa-IR" dirty="0"/>
              <a:t>تاریخچه دوران کودکی: وجود بیضه نزول نکرده، فتق، ضربه به بیضه ها، عفونت، اریون، پیچش بیضه، چگونگی تکامل بلوغ و موعد شروع آن</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آزواسپرمی انسدادی</a:t>
            </a:r>
            <a:endParaRPr lang="en-US" dirty="0"/>
          </a:p>
        </p:txBody>
      </p:sp>
      <p:sp>
        <p:nvSpPr>
          <p:cNvPr id="3" name="Content Placeholder 2"/>
          <p:cNvSpPr>
            <a:spLocks noGrp="1"/>
          </p:cNvSpPr>
          <p:nvPr>
            <p:ph idx="1"/>
          </p:nvPr>
        </p:nvSpPr>
        <p:spPr/>
        <p:txBody>
          <a:bodyPr/>
          <a:lstStyle/>
          <a:p>
            <a:pPr algn="r" rtl="1">
              <a:lnSpc>
                <a:spcPct val="150000"/>
              </a:lnSpc>
            </a:pPr>
            <a:r>
              <a:rPr lang="fa-IR" dirty="0"/>
              <a:t>بیماری دیگری که سبب آزواسپرمی انسدادی می شود، فقدان مادرزادی لوله های منی بر است. در بعضی افراد بطور مادرزادی هر دو لوله منی بر وجود ندارند. با معاینه به راحتی می توان این موضوع را تشخیص داد.</a:t>
            </a:r>
            <a:br>
              <a:rPr lang="fa-IR" dirty="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تشخیص</a:t>
            </a:r>
            <a:endParaRPr lang="en-US" dirty="0"/>
          </a:p>
        </p:txBody>
      </p:sp>
      <p:sp>
        <p:nvSpPr>
          <p:cNvPr id="3" name="Content Placeholder 2"/>
          <p:cNvSpPr>
            <a:spLocks noGrp="1"/>
          </p:cNvSpPr>
          <p:nvPr>
            <p:ph idx="1"/>
          </p:nvPr>
        </p:nvSpPr>
        <p:spPr/>
        <p:txBody>
          <a:bodyPr/>
          <a:lstStyle/>
          <a:p>
            <a:pPr algn="r" rtl="1">
              <a:lnSpc>
                <a:spcPct val="150000"/>
              </a:lnSpc>
            </a:pPr>
            <a:r>
              <a:rPr lang="fa-IR" dirty="0"/>
              <a:t>اولا باید تشخیص داد که آیا بیمار واقعا آزواسپرمی دارد یا نه و ثانیا آزواسپرمی از کدام نوع می باشد. </a:t>
            </a:r>
          </a:p>
          <a:p>
            <a:pPr algn="r" rtl="1">
              <a:lnSpc>
                <a:spcPct val="150000"/>
              </a:lnSpc>
            </a:pPr>
            <a:r>
              <a:rPr lang="fa-IR" dirty="0"/>
              <a:t>علل قبل از بیضه و بعد از بیضه معمولا قابل درمان هستند ولی علل بیضه ای معمولا قابل درمان نمی باشند. در ضمن باید مشخص کنیم که آیا آزواسپرمی بیمار انسدادی است یا غیر انسدادی.</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شرح حال بیمار آزواسپرمی</a:t>
            </a:r>
            <a:endParaRPr lang="en-US" dirty="0"/>
          </a:p>
        </p:txBody>
      </p:sp>
      <p:sp>
        <p:nvSpPr>
          <p:cNvPr id="3" name="Content Placeholder 2"/>
          <p:cNvSpPr>
            <a:spLocks noGrp="1"/>
          </p:cNvSpPr>
          <p:nvPr>
            <p:ph idx="1"/>
          </p:nvPr>
        </p:nvSpPr>
        <p:spPr/>
        <p:txBody>
          <a:bodyPr>
            <a:noAutofit/>
          </a:bodyPr>
          <a:lstStyle/>
          <a:p>
            <a:pPr algn="r" rtl="1"/>
            <a:r>
              <a:rPr lang="fa-IR" sz="2800" dirty="0"/>
              <a:t>شغل بیمار، داروهائیکه مصرف می کند یا مصرف کرده است و مصرف مواد مخدر (ماری جوانا می تواند سبب آزواسپرمی شود).</a:t>
            </a:r>
          </a:p>
          <a:p>
            <a:pPr algn="r" rtl="1"/>
            <a:r>
              <a:rPr lang="fa-IR" sz="2800" dirty="0"/>
              <a:t>معاینه بیمار</a:t>
            </a:r>
          </a:p>
          <a:p>
            <a:pPr algn="r" rtl="1"/>
            <a:r>
              <a:rPr lang="fa-IR" sz="2800" dirty="0"/>
              <a:t> بررسیهای آزمایشگاهی، در حال حاضر بررسیهای آزمایشگاهی دقیقی وجود دارند که در تشخیص آزواسپرمی و علل آن می تواند خیلی کمک کننده باشند.</a:t>
            </a:r>
          </a:p>
          <a:p>
            <a:pPr algn="r" rtl="1"/>
            <a:r>
              <a:rPr lang="fa-IR" sz="2800" dirty="0"/>
              <a:t> بررسیهای رادیولوژیک که می تواند هر گونه ضایعه در لوله های منی بر و کیسه های منی را نشان دهد.</a:t>
            </a:r>
          </a:p>
          <a:p>
            <a:pPr algn="r" rtl="1"/>
            <a:r>
              <a:rPr lang="fa-IR" sz="2800" dirty="0"/>
              <a:t> نمونه برداری (بیوپسی) از بیضه ها. در فردیکه دارای آزواسپرمی انسدادی است، در نمونه برداری از بیضه ها مشخص می شود که بیضه ها اسپرم تولید می کنند.</a:t>
            </a:r>
            <a:br>
              <a:rPr lang="fa-IR" sz="2800" dirty="0"/>
            </a:br>
            <a:r>
              <a:rPr lang="fa-IR" sz="2800" dirty="0"/>
              <a:t/>
            </a:r>
            <a:br>
              <a:rPr lang="fa-IR"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درمان</a:t>
            </a:r>
            <a:endParaRPr lang="en-US" dirty="0"/>
          </a:p>
        </p:txBody>
      </p:sp>
      <p:sp>
        <p:nvSpPr>
          <p:cNvPr id="3" name="Content Placeholder 2"/>
          <p:cNvSpPr>
            <a:spLocks noGrp="1"/>
          </p:cNvSpPr>
          <p:nvPr>
            <p:ph idx="1"/>
          </p:nvPr>
        </p:nvSpPr>
        <p:spPr/>
        <p:txBody>
          <a:bodyPr>
            <a:noAutofit/>
          </a:bodyPr>
          <a:lstStyle/>
          <a:p>
            <a:pPr algn="r" rtl="1"/>
            <a:r>
              <a:rPr lang="fa-IR" dirty="0"/>
              <a:t>علل قبل و بعد از بیضه معمولا قابل درمان هستند ولی علل بیضه ای، دائمی بوده و معمولا غیر قابل درمان هستند.</a:t>
            </a:r>
          </a:p>
          <a:p>
            <a:pPr algn="r" rtl="1"/>
            <a:r>
              <a:rPr lang="fa-IR" dirty="0"/>
              <a:t>برای درمان آزواسپرمی روشهای متعدد وجود دارد، ولی بطور کلی از دو روش دارو درمانی و جراحی استفاده می شود. </a:t>
            </a:r>
          </a:p>
          <a:p>
            <a:pPr algn="r" rtl="1"/>
            <a:r>
              <a:rPr lang="fa-IR" dirty="0"/>
              <a:t>در بسیاری از موارد قابل درمان، نمی توان کیفیت اسپرم را آنقدر بهبود بخشید که حاملگی طبیعی اتفاق بیفتد ولی بیمار آنقدر اسپرم خواهد داشت که برای حاملگی از روشهای لقاح مصنوعی استفاده نمود.</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r" rtl="1"/>
            <a:r>
              <a:rPr lang="fa-IR" dirty="0"/>
              <a:t>خلاصه</a:t>
            </a:r>
            <a:endParaRPr lang="en-US" dirty="0"/>
          </a:p>
        </p:txBody>
      </p:sp>
      <p:sp>
        <p:nvSpPr>
          <p:cNvPr id="3" name="Content Placeholder 2"/>
          <p:cNvSpPr>
            <a:spLocks noGrp="1"/>
          </p:cNvSpPr>
          <p:nvPr>
            <p:ph idx="1"/>
          </p:nvPr>
        </p:nvSpPr>
        <p:spPr>
          <a:xfrm>
            <a:off x="-304800" y="1143000"/>
            <a:ext cx="9448800" cy="7086600"/>
          </a:xfrm>
        </p:spPr>
        <p:txBody>
          <a:bodyPr>
            <a:noAutofit/>
          </a:bodyPr>
          <a:lstStyle/>
          <a:p>
            <a:pPr algn="r" rtl="1">
              <a:buFont typeface="Wingdings" pitchFamily="2" charset="2"/>
              <a:buChar char="Ø"/>
            </a:pPr>
            <a:r>
              <a:rPr lang="fa-IR" sz="2800" dirty="0"/>
              <a:t>• یک درصد مردان دچار فقدان اسپرم (آزواسپرمی) هستند.</a:t>
            </a:r>
          </a:p>
          <a:p>
            <a:pPr algn="r" rtl="1">
              <a:buFont typeface="Wingdings" pitchFamily="2" charset="2"/>
              <a:buChar char="Ø"/>
            </a:pPr>
            <a:r>
              <a:rPr lang="fa-IR" sz="2800" dirty="0"/>
              <a:t>بیست درصد مردان نابارور دارای آزواسپرمی هستند.</a:t>
            </a:r>
          </a:p>
          <a:p>
            <a:pPr algn="r" rtl="1">
              <a:buFont typeface="Wingdings" pitchFamily="2" charset="2"/>
              <a:buChar char="Ø"/>
            </a:pPr>
            <a:r>
              <a:rPr lang="fa-IR" sz="2800" dirty="0"/>
              <a:t> آزواسپرمی به دو دسته بزرگ انسدادی و غیر انسدادی تقسیم می شود.</a:t>
            </a:r>
          </a:p>
          <a:p>
            <a:pPr algn="r" rtl="1">
              <a:buFont typeface="Wingdings" pitchFamily="2" charset="2"/>
              <a:buChar char="Ø"/>
            </a:pPr>
            <a:r>
              <a:rPr lang="fa-IR" sz="2800" dirty="0"/>
              <a:t> آزواسپرمی دلیل بر این نیست که بیمار مطلقا نمی توند صاحب فرزند شود.</a:t>
            </a:r>
          </a:p>
          <a:p>
            <a:pPr algn="r" rtl="1">
              <a:buFont typeface="Wingdings" pitchFamily="2" charset="2"/>
              <a:buChar char="Ø"/>
            </a:pPr>
            <a:r>
              <a:rPr lang="fa-IR" sz="2800" dirty="0"/>
              <a:t> بسیاری از بیماران مبتلا به آزواسپرمی می توانند صاحب فرزند شوند.</a:t>
            </a:r>
          </a:p>
          <a:p>
            <a:pPr algn="r" rtl="1">
              <a:buFont typeface="Wingdings" pitchFamily="2" charset="2"/>
              <a:buChar char="Ø"/>
            </a:pPr>
            <a:r>
              <a:rPr lang="fa-IR" sz="2800" dirty="0"/>
              <a:t> یک مردیکه اکنون دارای فرزند می باشد ممکن است در اثر مواجهه با مواد شیمیائی، مصرف دارو، مصرف مواد مخدر و بسیاری علل دیگر مبتلا به آزواسپرمی شود.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err="1"/>
              <a:t>Aspermia</a:t>
            </a:r>
            <a:r>
              <a:rPr lang="en-US" dirty="0"/>
              <a:t> </a:t>
            </a:r>
          </a:p>
        </p:txBody>
      </p:sp>
      <p:sp>
        <p:nvSpPr>
          <p:cNvPr id="3" name="Content Placeholder 2"/>
          <p:cNvSpPr>
            <a:spLocks noGrp="1"/>
          </p:cNvSpPr>
          <p:nvPr>
            <p:ph idx="1"/>
          </p:nvPr>
        </p:nvSpPr>
        <p:spPr/>
        <p:txBody>
          <a:bodyPr>
            <a:normAutofit/>
          </a:bodyPr>
          <a:lstStyle/>
          <a:p>
            <a:pPr algn="r" rtl="1"/>
            <a:r>
              <a:rPr lang="fa-IR" dirty="0"/>
              <a:t>آاسپرمی (</a:t>
            </a:r>
            <a:r>
              <a:rPr lang="en-US" dirty="0"/>
              <a:t> (</a:t>
            </a:r>
            <a:r>
              <a:rPr lang="en-US" dirty="0" err="1">
                <a:hlinkClick r:id="rId2" tooltip="Aspermia"/>
              </a:rPr>
              <a:t>Aspermia</a:t>
            </a:r>
            <a:r>
              <a:rPr lang="en-US" dirty="0"/>
              <a:t> </a:t>
            </a:r>
            <a:r>
              <a:rPr lang="fa-IR" dirty="0"/>
              <a:t>به فقدان کامل منی اطلاق می شود و نبايد با آزواسپرمی (</a:t>
            </a:r>
            <a:r>
              <a:rPr lang="en-US" dirty="0"/>
              <a:t>(</a:t>
            </a:r>
            <a:r>
              <a:rPr lang="en-US" dirty="0" err="1"/>
              <a:t>Azoospermia</a:t>
            </a:r>
            <a:r>
              <a:rPr lang="en-US" dirty="0"/>
              <a:t> </a:t>
            </a:r>
            <a:r>
              <a:rPr lang="fa-IR" dirty="0"/>
              <a:t>يا فقدان اسپرم در منی اشتباه گرفته شود. بطور طبيعی اين حالت منجر به ناباروری می شود. يکی از دلايل  آاسپرمی مربوط به انزال برگشت دهنده (</a:t>
            </a:r>
            <a:r>
              <a:rPr lang="en-US" dirty="0">
                <a:hlinkClick r:id="rId3" tooltip="Retrograde ejaculation"/>
              </a:rPr>
              <a:t>Retrograde ejaculation</a:t>
            </a:r>
            <a:r>
              <a:rPr lang="en-US" dirty="0"/>
              <a:t>) </a:t>
            </a:r>
            <a:r>
              <a:rPr lang="fa-IR" dirty="0"/>
              <a:t> يا ورود منی به داخل مثانه بجای خروج از ميزراه در زمان انزال می باشد.</a:t>
            </a:r>
          </a:p>
          <a:p>
            <a:pPr algn="r" rtl="1"/>
            <a:r>
              <a:rPr lang="fa-IR"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err="1"/>
              <a:t>Aspermia</a:t>
            </a:r>
            <a:r>
              <a:rPr lang="en-US" dirty="0"/>
              <a:t> </a:t>
            </a:r>
          </a:p>
        </p:txBody>
      </p:sp>
      <p:sp>
        <p:nvSpPr>
          <p:cNvPr id="3" name="Content Placeholder 2"/>
          <p:cNvSpPr>
            <a:spLocks noGrp="1"/>
          </p:cNvSpPr>
          <p:nvPr>
            <p:ph idx="1"/>
          </p:nvPr>
        </p:nvSpPr>
        <p:spPr/>
        <p:txBody>
          <a:bodyPr/>
          <a:lstStyle/>
          <a:p>
            <a:pPr algn="r" rtl="1"/>
            <a:r>
              <a:rPr lang="fa-IR" dirty="0"/>
              <a:t>اين حالت می تواند به دليل مصرف زياد دارو يا جراحی پروستات باشد. از ديگر دلايل آاسپرمی می توان به انسداد مجاری انزالي (</a:t>
            </a:r>
            <a:r>
              <a:rPr lang="en-US" dirty="0"/>
              <a:t>( </a:t>
            </a:r>
            <a:r>
              <a:rPr lang="en-US" dirty="0">
                <a:hlinkClick r:id="rId2" tooltip="Ejaculatory duct obstruction"/>
              </a:rPr>
              <a:t>Ejaculatory duct obstruction</a:t>
            </a:r>
            <a:r>
              <a:rPr lang="en-US" dirty="0"/>
              <a:t> </a:t>
            </a:r>
            <a:r>
              <a:rPr lang="fa-IR" dirty="0"/>
              <a:t>اشاره کرد که از مهمترين دلايل آن می توان به فقدان کامل يا حجم بسيار اندک منی (اليگواسپرمی) که منی تنها شامل ترشحات غدد پروستات در مجاری انزالی می باشد اشاره کرد.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واريکوسل</a:t>
            </a:r>
            <a:endParaRPr lang="en-US" dirty="0"/>
          </a:p>
        </p:txBody>
      </p:sp>
      <p:sp>
        <p:nvSpPr>
          <p:cNvPr id="3" name="Content Placeholder 2"/>
          <p:cNvSpPr>
            <a:spLocks noGrp="1"/>
          </p:cNvSpPr>
          <p:nvPr>
            <p:ph idx="1"/>
          </p:nvPr>
        </p:nvSpPr>
        <p:spPr/>
        <p:txBody>
          <a:bodyPr>
            <a:normAutofit/>
          </a:bodyPr>
          <a:lstStyle/>
          <a:p>
            <a:pPr algn="r" rtl="1"/>
            <a:r>
              <a:rPr lang="fa-IR" dirty="0"/>
              <a:t>واريکوسل يا واريسی شدن عروق بيضه شايعترين بيماری مردان پس از بلوغ می‌باشد و حدود يک ششم مردان واريکوسل دارند. در مردانی که دچار ناباروری هستند، اين رقم بالاتر است و به 40 درصد می‌‌رسد.</a:t>
            </a:r>
            <a:endParaRPr lang="en-US" dirty="0"/>
          </a:p>
          <a:p>
            <a:pPr algn="r" rtl="1"/>
            <a:r>
              <a:rPr lang="fa-IR" dirty="0"/>
              <a:t> واريکوسل شايعترين عامل ناباروری مردان می‌باشد. سن شروع بيماری معمولاً در زمان بلوغ و يا بلافاصله پس از بلوغ می‌باشد ولی در سن کمتر يا سن بالا نيز ممکن است ايجاد گردد.</a:t>
            </a:r>
            <a:endParaRPr lang="en-US" dirty="0"/>
          </a:p>
          <a:p>
            <a:pPr algn="r" rtl="1"/>
            <a:r>
              <a:rPr lang="fa-IR"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واريکوسل</a:t>
            </a:r>
            <a:endParaRPr lang="en-US" dirty="0"/>
          </a:p>
        </p:txBody>
      </p:sp>
      <p:sp>
        <p:nvSpPr>
          <p:cNvPr id="3" name="Content Placeholder 2"/>
          <p:cNvSpPr>
            <a:spLocks noGrp="1"/>
          </p:cNvSpPr>
          <p:nvPr>
            <p:ph idx="1"/>
          </p:nvPr>
        </p:nvSpPr>
        <p:spPr/>
        <p:txBody>
          <a:bodyPr/>
          <a:lstStyle/>
          <a:p>
            <a:pPr algn="r" rtl="1"/>
            <a:r>
              <a:rPr lang="fa-IR" dirty="0"/>
              <a:t>بيمار ممکن است با شکايت بزرگی، يا عدم تقارن بيضه‌ها، يا درد بيضه، و يا پس از ازدواج، با ناباروری مراجعه کند. ولی شايعترين فرم آن، بدون علامت است، و بطور اتفاقی، حين معاينه، متوجه آن می‌گردند.  اگر واريکوسل برای فرد، عارضه‌ای ايجاد کند لازم است درمان انجام گردد.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واريکوسل</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fa-IR" dirty="0"/>
              <a:t>عوارض واريکوسل شامل ايجاد درد، آتروفی (کوچک شدن سايز و نرم شدن قوام بيضه) و ناباروری می باشد. </a:t>
            </a:r>
          </a:p>
          <a:p>
            <a:pPr algn="r" rtl="1">
              <a:lnSpc>
                <a:spcPct val="150000"/>
              </a:lnSpc>
            </a:pPr>
            <a:r>
              <a:rPr lang="fa-IR" dirty="0"/>
              <a:t>درد ناشی از واريکوسل دردی با کيفت احساس سنگينی، که با فعاليت و ايستادن تشديد يافته و با استراحت بهبود می يابد. واريکوسل شايع‌ترين علت توليد کم اسپرم و کاهش کيفيت آن است، گرچه همه واريکوسل‌ها بر توليد اسپرم اثر نمی‌گذارند.</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بررسی بیمار</a:t>
            </a:r>
            <a:endParaRPr lang="en-US" dirty="0"/>
          </a:p>
        </p:txBody>
      </p:sp>
      <p:sp>
        <p:nvSpPr>
          <p:cNvPr id="3" name="Content Placeholder 2"/>
          <p:cNvSpPr>
            <a:spLocks noGrp="1"/>
          </p:cNvSpPr>
          <p:nvPr>
            <p:ph idx="1"/>
          </p:nvPr>
        </p:nvSpPr>
        <p:spPr/>
        <p:txBody>
          <a:bodyPr>
            <a:normAutofit fontScale="92500" lnSpcReduction="10000"/>
          </a:bodyPr>
          <a:lstStyle/>
          <a:p>
            <a:pPr algn="r" rtl="1">
              <a:buFont typeface="Wingdings" pitchFamily="2" charset="2"/>
              <a:buChar char="ü"/>
            </a:pPr>
            <a:r>
              <a:rPr lang="fa-IR" dirty="0"/>
              <a:t>تاریخچه شخصی: وجود بیماری های خاص مثل دیابت، سیروز کبدی و فشارخون، سابقه عفونتهای آمیزشی، سل و عفونتهای ویروسی</a:t>
            </a:r>
          </a:p>
          <a:p>
            <a:pPr algn="r" rtl="1">
              <a:buFont typeface="Wingdings" pitchFamily="2" charset="2"/>
              <a:buChar char="ü"/>
            </a:pPr>
            <a:r>
              <a:rPr lang="fa-IR" dirty="0"/>
              <a:t>تاریخچه اعمال جراحی قبلی: فتق، بیضه نزول نکرده، سرطان بیضه، پیچش بیضه، هر نوع جراحی بر روی کشاله ران، کیسه بیضه، ناحیه میاندوراه، مثانه و پروستات</a:t>
            </a:r>
          </a:p>
          <a:p>
            <a:pPr algn="r" rtl="1">
              <a:buFont typeface="Wingdings" pitchFamily="2" charset="2"/>
              <a:buChar char="ü"/>
            </a:pPr>
            <a:r>
              <a:rPr lang="fa-IR" dirty="0"/>
              <a:t>سابقه مواجهه با مواد سمی: موارد زیر اثر سوء بر روی بیضه ها داشته و تولید اسپرم را مختل می کنند:</a:t>
            </a:r>
            <a:br>
              <a:rPr lang="fa-IR" dirty="0"/>
            </a:br>
            <a:r>
              <a:rPr lang="en-US" dirty="0"/>
              <a:t>o </a:t>
            </a:r>
            <a:r>
              <a:rPr lang="fa-IR" dirty="0"/>
              <a:t>ضد آفتهای گیاهی، الکل، کوکائین و ماری جوانا</a:t>
            </a:r>
            <a:br>
              <a:rPr lang="fa-IR" dirty="0"/>
            </a:br>
            <a:r>
              <a:rPr lang="en-US" dirty="0"/>
              <a:t>o </a:t>
            </a:r>
            <a:r>
              <a:rPr lang="fa-IR" dirty="0"/>
              <a:t>مصرف بعضی از داروها مثل: داروهای شیمی درمانی، سایمتیدین، سولفاسالازین، نیتروفورانتوئین، آلوپورینول، کلشی سین، تیازیدها، مهارکننده های گیرنده های آلفا و بتا، و فیناستراید</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تشخيص</a:t>
            </a:r>
            <a:endParaRPr lang="en-US" dirty="0"/>
          </a:p>
        </p:txBody>
      </p:sp>
      <p:sp>
        <p:nvSpPr>
          <p:cNvPr id="3" name="Content Placeholder 2"/>
          <p:cNvSpPr>
            <a:spLocks noGrp="1"/>
          </p:cNvSpPr>
          <p:nvPr>
            <p:ph idx="1"/>
          </p:nvPr>
        </p:nvSpPr>
        <p:spPr/>
        <p:txBody>
          <a:bodyPr/>
          <a:lstStyle/>
          <a:p>
            <a:pPr algn="r" rtl="1"/>
            <a:r>
              <a:rPr lang="fa-IR" dirty="0"/>
              <a:t>بهترين راه، تشخيص اوليه بيماري توسط خود فرد است. يعني شيوه معاينه‌‌ را آموزش دهيم. فرد بايد طناب دور بيضه را لمس كند و اگر در ناحيه زيرين شبكه‌اي كرمي شكل لمس كرد، مشكوك به بيماري واريكوسل است. نوع شديد واريكوسل را مي‌توان از روي پوست تشخيص داد. شبكه‌اي مارپيچي روي پوست كه برجسته است، از علائم اين بيماري است.</a:t>
            </a:r>
            <a:br>
              <a:rPr lang="fa-IR" dirty="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درمان</a:t>
            </a: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ü"/>
            </a:pPr>
            <a:r>
              <a:rPr lang="fa-IR" dirty="0"/>
              <a:t>درمان نهايي واريكوسل، جراحي است. </a:t>
            </a:r>
          </a:p>
          <a:p>
            <a:pPr algn="r" rtl="1">
              <a:buFont typeface="Wingdings" pitchFamily="2" charset="2"/>
              <a:buChar char="ü"/>
            </a:pPr>
            <a:r>
              <a:rPr lang="fa-IR" dirty="0"/>
              <a:t>بعد از بررسي آزمايش‌هاي مختلف، به دنبال دلايل آن هستيم و بسته به اين‌كه واريكوسل، اختلال بيضه، آيا اختلال هورموني باشد، سعي در درمان آن می شود.</a:t>
            </a:r>
            <a:br>
              <a:rPr lang="fa-IR" dirty="0"/>
            </a:br>
            <a:r>
              <a:rPr lang="fa-IR" dirty="0"/>
              <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t>TESE</a:t>
            </a:r>
          </a:p>
        </p:txBody>
      </p:sp>
      <p:sp>
        <p:nvSpPr>
          <p:cNvPr id="3" name="Content Placeholder 2"/>
          <p:cNvSpPr>
            <a:spLocks noGrp="1"/>
          </p:cNvSpPr>
          <p:nvPr>
            <p:ph idx="1"/>
          </p:nvPr>
        </p:nvSpPr>
        <p:spPr/>
        <p:txBody>
          <a:bodyPr/>
          <a:lstStyle/>
          <a:p>
            <a:pPr algn="r" rtl="1"/>
            <a:r>
              <a:rPr lang="fa-IR" dirty="0"/>
              <a:t>نمونه برداری از بیضه که اصطلاح پزشکی آن بیوپسی بیضه می باشد عبارت است از برداشتن یک تکه کوچک از بیضه یک یا هر دو طرف برای بررسی در آزمایشگاه از نظر وجود فرایند تولید اسپرم .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تشخيصي </a:t>
            </a:r>
            <a:r>
              <a:rPr lang="en-US" b="1" dirty="0"/>
              <a:t>TESE</a:t>
            </a:r>
            <a:endParaRPr lang="en-US" dirty="0"/>
          </a:p>
        </p:txBody>
      </p:sp>
      <p:sp>
        <p:nvSpPr>
          <p:cNvPr id="3" name="Content Placeholder 2"/>
          <p:cNvSpPr>
            <a:spLocks noGrp="1"/>
          </p:cNvSpPr>
          <p:nvPr>
            <p:ph idx="1"/>
          </p:nvPr>
        </p:nvSpPr>
        <p:spPr/>
        <p:txBody>
          <a:bodyPr>
            <a:noAutofit/>
          </a:bodyPr>
          <a:lstStyle/>
          <a:p>
            <a:pPr algn="r" rtl="1">
              <a:buFont typeface="Wingdings" pitchFamily="2" charset="2"/>
              <a:buChar char="Ø"/>
            </a:pPr>
            <a:r>
              <a:rPr lang="fa-IR" dirty="0"/>
              <a:t>  در مواردي كه آزواسپرمي انسدادي نباشد ممكن است اسپرم سازي به صورت بسيار محدود داخل بافت بيضه انجام شود ولي به علت محدود بودن تعداد آن در مايع  منی مشاهده نشود. </a:t>
            </a:r>
          </a:p>
          <a:p>
            <a:pPr algn="r" rtl="1">
              <a:buFont typeface="Wingdings" pitchFamily="2" charset="2"/>
              <a:buChar char="Ø"/>
            </a:pPr>
            <a:r>
              <a:rPr lang="fa-IR" dirty="0"/>
              <a:t>لذا براي بررسي بافت بيضه و وجود اسپرم در آن قطعه بسيار كوچكي از بيضه برداشته مي شود به اين عمل </a:t>
            </a:r>
            <a:r>
              <a:rPr lang="en-US" dirty="0"/>
              <a:t>TESE </a:t>
            </a:r>
            <a:r>
              <a:rPr lang="fa-IR" dirty="0"/>
              <a:t>گفته مي شود. اين عمل با بي حسي موضعي قابل انجام است و نمونه پس از تكه برداري به آزمايشگاه جنين شناسي و سيتوپاتولوژي ارسال مي شود كه جواب آن بعد از حدود يك ماه مشخص مي شود.</a:t>
            </a:r>
            <a:br>
              <a:rPr lang="fa-IR" dirty="0"/>
            </a:br>
            <a:r>
              <a:rPr lang="fa-IR" dirty="0"/>
              <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b="1" dirty="0"/>
              <a:t>PESA</a:t>
            </a:r>
            <a:endParaRPr lang="en-US" dirty="0"/>
          </a:p>
        </p:txBody>
      </p:sp>
      <p:sp>
        <p:nvSpPr>
          <p:cNvPr id="3" name="Content Placeholder 2"/>
          <p:cNvSpPr>
            <a:spLocks noGrp="1"/>
          </p:cNvSpPr>
          <p:nvPr>
            <p:ph idx="1"/>
          </p:nvPr>
        </p:nvSpPr>
        <p:spPr>
          <a:xfrm>
            <a:off x="533400" y="2057400"/>
            <a:ext cx="8229600" cy="4495800"/>
          </a:xfrm>
        </p:spPr>
        <p:txBody>
          <a:bodyPr>
            <a:noAutofit/>
          </a:bodyPr>
          <a:lstStyle/>
          <a:p>
            <a:pPr algn="r" rtl="1">
              <a:buFont typeface="Courier New" pitchFamily="49" charset="0"/>
              <a:buChar char="o"/>
            </a:pPr>
            <a:r>
              <a:rPr lang="fa-IR" dirty="0"/>
              <a:t>در مواردي كه مرد دچار آزواسپرمي انسدادي باشد. يعني عمل اسپرم سازي در بيضه انجام مي شود ولي نقص يا گرفتگي در مسير خروجي اسپرم وجود دارد،  محتويات لوله هاي مجاور بيضه كه اپيديديم نام دارد با سوزن كشيده مي شود. به اين عمل </a:t>
            </a:r>
            <a:r>
              <a:rPr lang="en-US" dirty="0"/>
              <a:t>PESA </a:t>
            </a:r>
            <a:r>
              <a:rPr lang="fa-IR" dirty="0"/>
              <a:t>گفته مي شود. </a:t>
            </a:r>
          </a:p>
          <a:p>
            <a:pPr algn="r" rtl="1">
              <a:buFont typeface="Courier New" pitchFamily="49" charset="0"/>
              <a:buChar char="o"/>
            </a:pPr>
            <a:r>
              <a:rPr lang="fa-IR" dirty="0"/>
              <a:t>اين عمل با بي حسي موضعي و بدون بيهوشي عمومي انجام مي گيرد و نمونه بلافاصله جهت بررسي وجود اسپرم به آزمايشگاه ارسال مي شود و جواب آن نيز بلافاصله مشخص مي شود.</a:t>
            </a:r>
            <a:br>
              <a:rPr lang="fa-IR" dirty="0"/>
            </a:br>
            <a:r>
              <a:rPr lang="fa-IR" dirty="0"/>
              <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None/>
            </a:pPr>
            <a:r>
              <a:rPr lang="fa-IR" dirty="0"/>
              <a:t>  برای نمونه برداری از بیضه باید دو شرایط زیر فراهم باشد:</a:t>
            </a:r>
          </a:p>
          <a:p>
            <a:pPr algn="r" rtl="1">
              <a:buFont typeface="Wingdings" pitchFamily="2" charset="2"/>
              <a:buChar char="ü"/>
            </a:pPr>
            <a:r>
              <a:rPr lang="fa-IR" dirty="0"/>
              <a:t> در مایع منی بیمار اسپرم وجود نداشته باشد (آزواسپرمی، تعداد اسپرمها صفر)</a:t>
            </a:r>
          </a:p>
          <a:p>
            <a:pPr algn="r" rtl="1">
              <a:buFont typeface="Wingdings" pitchFamily="2" charset="2"/>
              <a:buChar char="ü"/>
            </a:pPr>
            <a:r>
              <a:rPr lang="fa-IR" dirty="0"/>
              <a:t/>
            </a:r>
            <a:br>
              <a:rPr lang="fa-IR" dirty="0"/>
            </a:br>
            <a:r>
              <a:rPr lang="fa-IR" dirty="0"/>
              <a:t>• هورمونهای بیمار طبیعی باشند.</a:t>
            </a:r>
            <a:br>
              <a:rPr lang="fa-IR"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r" rtl="1"/>
            <a:r>
              <a:rPr lang="fa-IR" dirty="0"/>
              <a:t>نتیجه بیوپسی بیضه</a:t>
            </a:r>
            <a:endParaRPr lang="en-US" dirty="0"/>
          </a:p>
        </p:txBody>
      </p:sp>
      <p:sp>
        <p:nvSpPr>
          <p:cNvPr id="3" name="Content Placeholder 2"/>
          <p:cNvSpPr>
            <a:spLocks noGrp="1"/>
          </p:cNvSpPr>
          <p:nvPr>
            <p:ph idx="1"/>
          </p:nvPr>
        </p:nvSpPr>
        <p:spPr>
          <a:xfrm>
            <a:off x="0" y="1600200"/>
            <a:ext cx="8686800" cy="4525963"/>
          </a:xfrm>
        </p:spPr>
        <p:txBody>
          <a:bodyPr>
            <a:noAutofit/>
          </a:bodyPr>
          <a:lstStyle/>
          <a:p>
            <a:pPr algn="r" rtl="1">
              <a:buFont typeface="Wingdings" pitchFamily="2" charset="2"/>
              <a:buChar char="Ø"/>
            </a:pPr>
            <a:r>
              <a:rPr lang="fa-IR" sz="2800" dirty="0"/>
              <a:t>طبیعی: بدین معنی که علت فقدان اسپرم در مایع منی بیماری بیضه نیست.</a:t>
            </a:r>
          </a:p>
          <a:p>
            <a:pPr algn="r" rtl="1">
              <a:buFont typeface="Wingdings" pitchFamily="2" charset="2"/>
              <a:buChar char="Ø"/>
            </a:pPr>
            <a:r>
              <a:rPr lang="fa-IR" sz="2800" dirty="0"/>
              <a:t>توقف در تکامل اسپرم: برای تولید اسپرم سلولهای زایا در لوله های منی ساز از 6 مرحله عبور کرده و تبدیل به اسپرم بالغ می شوند، گاهی این تکامل چند مرحله پیش رفته و در مرحله بخصوصی متوقف می شود.</a:t>
            </a:r>
          </a:p>
          <a:p>
            <a:pPr algn="r" rtl="1">
              <a:buFont typeface="Wingdings" pitchFamily="2" charset="2"/>
              <a:buChar char="Ø"/>
            </a:pPr>
            <a:r>
              <a:rPr lang="fa-IR" sz="2800" dirty="0"/>
              <a:t>کمبود تولید اسپرم: در این بیماران در قسمتهائی از بیضه تکامل کامل اسپرم صورت می گیرد ولی آنقدر اندک است که در مایع منی ظاهر نمی شود.</a:t>
            </a:r>
          </a:p>
          <a:p>
            <a:pPr algn="r" rtl="1">
              <a:buFont typeface="Wingdings" pitchFamily="2" charset="2"/>
              <a:buChar char="Ø"/>
            </a:pPr>
            <a:r>
              <a:rPr lang="fa-IR" sz="2800" dirty="0"/>
              <a:t> فقدان سلولهای زایا: در این بیماران هیچ نوع سلول زایا وجود ندارد.</a:t>
            </a:r>
            <a:br>
              <a:rPr lang="fa-IR"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B87BBD-E06C-DAC8-4DB5-85853EB38E1A}"/>
              </a:ext>
            </a:extLst>
          </p:cNvPr>
          <p:cNvSpPr>
            <a:spLocks noGrp="1"/>
          </p:cNvSpPr>
          <p:nvPr>
            <p:ph idx="1"/>
          </p:nvPr>
        </p:nvSpPr>
        <p:spPr>
          <a:xfrm>
            <a:off x="457200" y="2590800"/>
            <a:ext cx="8229600" cy="3733800"/>
          </a:xfrm>
        </p:spPr>
        <p:txBody>
          <a:bodyPr>
            <a:normAutofit/>
          </a:bodyPr>
          <a:lstStyle/>
          <a:p>
            <a:pPr marL="0" indent="0" algn="ctr">
              <a:buNone/>
            </a:pPr>
            <a:r>
              <a:rPr lang="fa-IR" sz="7200" dirty="0"/>
              <a:t>با تشکر از توجه شما</a:t>
            </a:r>
            <a:endParaRPr lang="en-US" sz="7200" dirty="0"/>
          </a:p>
        </p:txBody>
      </p:sp>
    </p:spTree>
    <p:extLst>
      <p:ext uri="{BB962C8B-B14F-4D97-AF65-F5344CB8AC3E}">
        <p14:creationId xmlns:p14="http://schemas.microsoft.com/office/powerpoint/2010/main" val="380968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بررسی بیمار</a:t>
            </a: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Ø"/>
            </a:pPr>
            <a:r>
              <a:rPr lang="fa-IR" dirty="0"/>
              <a:t>محیطهائی که دارای درجه حرارت بالا هستند مثل نانوائی، آهنگری، کوره پزخانه ها و سونا</a:t>
            </a:r>
          </a:p>
          <a:p>
            <a:pPr algn="r" rtl="1">
              <a:buFont typeface="Wingdings" pitchFamily="2" charset="2"/>
              <a:buChar char="Ø"/>
            </a:pPr>
            <a:r>
              <a:rPr lang="fa-IR" dirty="0"/>
              <a:t>تشعشعات، مثل افرادیکه در رادیولوژی کار می کنند.</a:t>
            </a:r>
          </a:p>
          <a:p>
            <a:pPr algn="r" rtl="1">
              <a:buFont typeface="Wingdings" pitchFamily="2" charset="2"/>
              <a:buChar char="Ø"/>
            </a:pPr>
            <a:r>
              <a:rPr lang="fa-IR" dirty="0"/>
              <a:t>تاریخجه فامیلی: سابقه ناباروری در فامیل و سابقه بیماری غدد در فامیل</a:t>
            </a:r>
          </a:p>
          <a:p>
            <a:pPr algn="r" rtl="1">
              <a:buFont typeface="Wingdings" pitchFamily="2" charset="2"/>
              <a:buChar char="Ø"/>
            </a:pPr>
            <a:r>
              <a:rPr lang="fa-IR" dirty="0"/>
              <a:t>وضعیت سلامت فعلی بیمار: وجود بیماری تنفسی، ترشح شیر از سینه ها، اختلالات بینائی و چاقی</a:t>
            </a:r>
          </a:p>
          <a:p>
            <a:pPr algn="r" rtl="1">
              <a:buFont typeface="Wingdings" pitchFamily="2" charset="2"/>
              <a:buChar char="Ø"/>
            </a:pPr>
            <a:r>
              <a:rPr lang="fa-IR" dirty="0"/>
              <a:t>حلالهای عالی و فلزات سنگین مثل سرب</a:t>
            </a:r>
          </a:p>
          <a:p>
            <a:pPr algn="r" rtl="1">
              <a:buFont typeface="Wingdings" pitchFamily="2" charset="2"/>
              <a:buChar char="Ø"/>
            </a:pPr>
            <a:r>
              <a:rPr lang="fa-IR" dirty="0"/>
              <a:t>استروئیدهای آنابولیک و تنباکو</a:t>
            </a:r>
            <a:br>
              <a:rPr lang="fa-IR" dirty="0"/>
            </a:br>
            <a:endParaRPr lang="en-US" dirty="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بررسی بیمار</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gn="r" rtl="1">
              <a:lnSpc>
                <a:spcPct val="160000"/>
              </a:lnSpc>
            </a:pPr>
            <a:r>
              <a:rPr lang="fa-IR" dirty="0">
                <a:cs typeface="+mj-cs"/>
              </a:rPr>
              <a:t>اندازه بیضه ها را باید دقیقا مشخص کرد برای اینکار از بیضه سنج (ارکیدومتر) مخصوصی استفاده می شود. این بیضه سنج مثل دانه تسبیح از 12 دانه تشکیل شده است که حجم این دانه ها از 25-1 میلی لیتر متغیر است و به ما کمک می کند که اندازه بیضه محاسبه شود. اندازه بیضه ها قبل از بلوغ 3-1 میلی لیتر، هنگام بلوغ 12-4 میلی لیتر و در بالغین 25-15 میلی لیتر است. باید لوله های منی را بتوان در داخل طناب بیضه لمس کرد. اگر مردی فاقد هر دو طناب بیضه باشد، مبتلا به آزواسپرمی (تعداد اسپرم صفر) خواهد بود. </a:t>
            </a:r>
            <a:endParaRPr lang="en-US" dirty="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rot="21118161">
            <a:off x="762000" y="2209800"/>
            <a:ext cx="6553200" cy="2971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4000" dirty="0"/>
              <a:t>آنالیز اسپرم</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روش جمع آوری نمونه سیمن</a:t>
            </a:r>
            <a:endParaRPr lang="en-US" dirty="0"/>
          </a:p>
        </p:txBody>
      </p:sp>
      <p:sp>
        <p:nvSpPr>
          <p:cNvPr id="3" name="Content Placeholder 2"/>
          <p:cNvSpPr>
            <a:spLocks noGrp="1"/>
          </p:cNvSpPr>
          <p:nvPr>
            <p:ph idx="1"/>
          </p:nvPr>
        </p:nvSpPr>
        <p:spPr/>
        <p:txBody>
          <a:bodyPr/>
          <a:lstStyle/>
          <a:p>
            <a:pPr algn="r" rtl="1"/>
            <a:r>
              <a:rPr lang="fa-IR" dirty="0"/>
              <a:t>عدم استفاده از کاندوم</a:t>
            </a:r>
          </a:p>
          <a:p>
            <a:pPr algn="r" rtl="1"/>
            <a:r>
              <a:rPr lang="fa-IR" dirty="0"/>
              <a:t>شستن دستها</a:t>
            </a:r>
          </a:p>
          <a:p>
            <a:pPr algn="r" rtl="1"/>
            <a:r>
              <a:rPr lang="fa-IR" dirty="0"/>
              <a:t>اجتناب از نزدیکی بین 2-7 روز</a:t>
            </a:r>
          </a:p>
          <a:p>
            <a:pPr algn="r" rtl="1"/>
            <a:r>
              <a:rPr lang="fa-IR" dirty="0"/>
              <a:t>عدم استفاده از صابون</a:t>
            </a:r>
          </a:p>
          <a:p>
            <a:pPr algn="r" rtl="1"/>
            <a:r>
              <a:rPr lang="fa-IR" dirty="0"/>
              <a:t>حتما نمونه باید به روش استمنا گرفته شده باشده</a:t>
            </a:r>
          </a:p>
          <a:p>
            <a:pPr algn="r" rtl="1"/>
            <a:r>
              <a:rPr lang="fa-IR" dirty="0"/>
              <a:t>در کمترین زمان ممکن به آزمایشگاه انتقال دهد</a:t>
            </a:r>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آنالیز اسپرم</a:t>
            </a:r>
            <a:endParaRPr lang="en-US" dirty="0"/>
          </a:p>
        </p:txBody>
      </p:sp>
      <p:sp>
        <p:nvSpPr>
          <p:cNvPr id="3" name="Content Placeholder 2"/>
          <p:cNvSpPr>
            <a:spLocks noGrp="1"/>
          </p:cNvSpPr>
          <p:nvPr>
            <p:ph idx="1"/>
          </p:nvPr>
        </p:nvSpPr>
        <p:spPr/>
        <p:txBody>
          <a:bodyPr/>
          <a:lstStyle/>
          <a:p>
            <a:pPr algn="r" rtl="1"/>
            <a:r>
              <a:rPr lang="fa-IR" dirty="0"/>
              <a:t>بیمار نیازمند حداقل دو بار آزمایش به فاصله چهار هفته می باشد.</a:t>
            </a:r>
          </a:p>
          <a:p>
            <a:pPr algn="r" rtl="1"/>
            <a:r>
              <a:rPr lang="fa-IR" dirty="0"/>
              <a:t> در آزمایش تجزیه منی پارامترهای زیادی گزارش می شوند ولی سه پارامتر مهم عبارتند از تعداد اسپرم، حرکت اسپرم و تعداد اسپرمهای با شکل طبیعی.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TotalTime>
  <Words>2243</Words>
  <Application>Microsoft Office PowerPoint</Application>
  <PresentationFormat>On-screen Show (4:3)</PresentationFormat>
  <Paragraphs>145</Paragraphs>
  <Slides>47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B Elham</vt:lpstr>
      <vt:lpstr>Calibri</vt:lpstr>
      <vt:lpstr>Constantia</vt:lpstr>
      <vt:lpstr>Courier New</vt:lpstr>
      <vt:lpstr>Majalla UI</vt:lpstr>
      <vt:lpstr>Monotype Corsiva</vt:lpstr>
      <vt:lpstr>Traditional Arabic</vt:lpstr>
      <vt:lpstr>Wingdings</vt:lpstr>
      <vt:lpstr>Wingdings 2</vt:lpstr>
      <vt:lpstr>Flow</vt:lpstr>
      <vt:lpstr>IN THE NAME OF  GOD </vt:lpstr>
      <vt:lpstr>بررسی بیمار</vt:lpstr>
      <vt:lpstr>بررسی بیمار</vt:lpstr>
      <vt:lpstr>بررسی بیمار</vt:lpstr>
      <vt:lpstr>بررسی بیمار</vt:lpstr>
      <vt:lpstr>بررسی بیمار</vt:lpstr>
      <vt:lpstr>PowerPoint Presentation</vt:lpstr>
      <vt:lpstr>روش جمع آوری نمونه سیمن</vt:lpstr>
      <vt:lpstr>آنالیز اسپرم</vt:lpstr>
      <vt:lpstr>آنالیز اسپرم</vt:lpstr>
      <vt:lpstr>آنالیز اسپرم</vt:lpstr>
      <vt:lpstr>بررسی هورمونی</vt:lpstr>
      <vt:lpstr>بررسیهای ژنتیکی</vt:lpstr>
      <vt:lpstr>تصویر برداری </vt:lpstr>
      <vt:lpstr>سيستوسكوپي</vt:lpstr>
      <vt:lpstr>وازووازوستومي</vt:lpstr>
      <vt:lpstr>وازواپيديديموستومي</vt:lpstr>
      <vt:lpstr>اسپرموگرام</vt:lpstr>
      <vt:lpstr>اسپرموگرام</vt:lpstr>
      <vt:lpstr>PowerPoint Presentation</vt:lpstr>
      <vt:lpstr>PowerPoint Presentation</vt:lpstr>
      <vt:lpstr>اليگواسپرمی</vt:lpstr>
      <vt:lpstr>PowerPoint Presentation</vt:lpstr>
      <vt:lpstr>آزواسپرمی</vt:lpstr>
      <vt:lpstr>آزواسپرمی</vt:lpstr>
      <vt:lpstr>علل قبل از بیضه:</vt:lpstr>
      <vt:lpstr>علل بیضه ای:</vt:lpstr>
      <vt:lpstr>علل بیضه ای</vt:lpstr>
      <vt:lpstr>علل بعد بیضه ای:</vt:lpstr>
      <vt:lpstr>آزواسپرمی انسدادی</vt:lpstr>
      <vt:lpstr>تشخیص</vt:lpstr>
      <vt:lpstr>شرح حال بیمار آزواسپرمی</vt:lpstr>
      <vt:lpstr>درمان</vt:lpstr>
      <vt:lpstr>خلاصه</vt:lpstr>
      <vt:lpstr>Aspermia </vt:lpstr>
      <vt:lpstr>Aspermia </vt:lpstr>
      <vt:lpstr>واريکوسل</vt:lpstr>
      <vt:lpstr>واريکوسل</vt:lpstr>
      <vt:lpstr>واريکوسل</vt:lpstr>
      <vt:lpstr>تشخيص</vt:lpstr>
      <vt:lpstr>درمان</vt:lpstr>
      <vt:lpstr>TESE</vt:lpstr>
      <vt:lpstr>تشخيصي TESE</vt:lpstr>
      <vt:lpstr>PESA</vt:lpstr>
      <vt:lpstr>PowerPoint Presentation</vt:lpstr>
      <vt:lpstr>نتیجه بیوپسی بیضه</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Fatemeh Sahragard Jahromi</cp:lastModifiedBy>
  <cp:revision>25</cp:revision>
  <dcterms:created xsi:type="dcterms:W3CDTF">2012-12-18T10:07:13Z</dcterms:created>
  <dcterms:modified xsi:type="dcterms:W3CDTF">2023-11-04T07:15:05Z</dcterms:modified>
</cp:coreProperties>
</file>